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handoutMasterIdLst>
    <p:handoutMasterId r:id="rId34"/>
  </p:handoutMasterIdLst>
  <p:sldIdLst>
    <p:sldId id="256" r:id="rId2"/>
    <p:sldId id="264" r:id="rId3"/>
    <p:sldId id="308" r:id="rId4"/>
    <p:sldId id="374" r:id="rId5"/>
    <p:sldId id="403" r:id="rId6"/>
    <p:sldId id="296" r:id="rId7"/>
    <p:sldId id="312" r:id="rId8"/>
    <p:sldId id="299" r:id="rId9"/>
    <p:sldId id="337" r:id="rId10"/>
    <p:sldId id="404" r:id="rId11"/>
    <p:sldId id="300" r:id="rId12"/>
    <p:sldId id="301" r:id="rId13"/>
    <p:sldId id="306" r:id="rId14"/>
    <p:sldId id="258" r:id="rId15"/>
    <p:sldId id="261" r:id="rId16"/>
    <p:sldId id="375" r:id="rId17"/>
    <p:sldId id="363" r:id="rId18"/>
    <p:sldId id="394" r:id="rId19"/>
    <p:sldId id="395" r:id="rId20"/>
    <p:sldId id="346" r:id="rId21"/>
    <p:sldId id="407" r:id="rId22"/>
    <p:sldId id="397" r:id="rId23"/>
    <p:sldId id="398" r:id="rId24"/>
    <p:sldId id="408" r:id="rId25"/>
    <p:sldId id="307" r:id="rId26"/>
    <p:sldId id="313" r:id="rId27"/>
    <p:sldId id="340" r:id="rId28"/>
    <p:sldId id="281" r:id="rId29"/>
    <p:sldId id="282" r:id="rId30"/>
    <p:sldId id="332" r:id="rId31"/>
    <p:sldId id="287" r:id="rId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Rounded MT Bold" pitchFamily="34" charset="0"/>
        <a:ea typeface="+mn-ea"/>
        <a:cs typeface="+mn-cs"/>
      </a:defRPr>
    </a:lvl1pPr>
    <a:lvl2pPr marL="457200" algn="l" rtl="0" fontAlgn="base">
      <a:spcBef>
        <a:spcPct val="0"/>
      </a:spcBef>
      <a:spcAft>
        <a:spcPct val="0"/>
      </a:spcAft>
      <a:defRPr kern="1200">
        <a:solidFill>
          <a:schemeClr val="tx1"/>
        </a:solidFill>
        <a:latin typeface="Arial Rounded MT Bold" pitchFamily="34" charset="0"/>
        <a:ea typeface="+mn-ea"/>
        <a:cs typeface="+mn-cs"/>
      </a:defRPr>
    </a:lvl2pPr>
    <a:lvl3pPr marL="914400" algn="l" rtl="0" fontAlgn="base">
      <a:spcBef>
        <a:spcPct val="0"/>
      </a:spcBef>
      <a:spcAft>
        <a:spcPct val="0"/>
      </a:spcAft>
      <a:defRPr kern="1200">
        <a:solidFill>
          <a:schemeClr val="tx1"/>
        </a:solidFill>
        <a:latin typeface="Arial Rounded MT Bold" pitchFamily="34" charset="0"/>
        <a:ea typeface="+mn-ea"/>
        <a:cs typeface="+mn-cs"/>
      </a:defRPr>
    </a:lvl3pPr>
    <a:lvl4pPr marL="1371600" algn="l" rtl="0" fontAlgn="base">
      <a:spcBef>
        <a:spcPct val="0"/>
      </a:spcBef>
      <a:spcAft>
        <a:spcPct val="0"/>
      </a:spcAft>
      <a:defRPr kern="1200">
        <a:solidFill>
          <a:schemeClr val="tx1"/>
        </a:solidFill>
        <a:latin typeface="Arial Rounded MT Bold" pitchFamily="34" charset="0"/>
        <a:ea typeface="+mn-ea"/>
        <a:cs typeface="+mn-cs"/>
      </a:defRPr>
    </a:lvl4pPr>
    <a:lvl5pPr marL="1828800" algn="l" rtl="0" fontAlgn="base">
      <a:spcBef>
        <a:spcPct val="0"/>
      </a:spcBef>
      <a:spcAft>
        <a:spcPct val="0"/>
      </a:spcAft>
      <a:defRPr kern="1200">
        <a:solidFill>
          <a:schemeClr val="tx1"/>
        </a:solidFill>
        <a:latin typeface="Arial Rounded MT Bold" pitchFamily="34" charset="0"/>
        <a:ea typeface="+mn-ea"/>
        <a:cs typeface="+mn-cs"/>
      </a:defRPr>
    </a:lvl5pPr>
    <a:lvl6pPr marL="2286000" algn="l" defTabSz="914400" rtl="0" eaLnBrk="1" latinLnBrk="0" hangingPunct="1">
      <a:defRPr kern="1200">
        <a:solidFill>
          <a:schemeClr val="tx1"/>
        </a:solidFill>
        <a:latin typeface="Arial Rounded MT Bold" pitchFamily="34" charset="0"/>
        <a:ea typeface="+mn-ea"/>
        <a:cs typeface="+mn-cs"/>
      </a:defRPr>
    </a:lvl6pPr>
    <a:lvl7pPr marL="2743200" algn="l" defTabSz="914400" rtl="0" eaLnBrk="1" latinLnBrk="0" hangingPunct="1">
      <a:defRPr kern="1200">
        <a:solidFill>
          <a:schemeClr val="tx1"/>
        </a:solidFill>
        <a:latin typeface="Arial Rounded MT Bold" pitchFamily="34" charset="0"/>
        <a:ea typeface="+mn-ea"/>
        <a:cs typeface="+mn-cs"/>
      </a:defRPr>
    </a:lvl7pPr>
    <a:lvl8pPr marL="3200400" algn="l" defTabSz="914400" rtl="0" eaLnBrk="1" latinLnBrk="0" hangingPunct="1">
      <a:defRPr kern="1200">
        <a:solidFill>
          <a:schemeClr val="tx1"/>
        </a:solidFill>
        <a:latin typeface="Arial Rounded MT Bold" pitchFamily="34" charset="0"/>
        <a:ea typeface="+mn-ea"/>
        <a:cs typeface="+mn-cs"/>
      </a:defRPr>
    </a:lvl8pPr>
    <a:lvl9pPr marL="3657600" algn="l" defTabSz="914400" rtl="0" eaLnBrk="1" latinLnBrk="0" hangingPunct="1">
      <a:defRPr kern="1200">
        <a:solidFill>
          <a:schemeClr val="tx1"/>
        </a:solidFill>
        <a:latin typeface="Arial Rounded MT Bold"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FFF99"/>
    <a:srgbClr val="0066FF"/>
    <a:srgbClr val="CCECFF"/>
    <a:srgbClr val="99E7E5"/>
    <a:srgbClr val="CCFFFF"/>
    <a:srgbClr val="00CCFF"/>
    <a:srgbClr val="33CCFF"/>
    <a:srgbClr val="FFFF00"/>
    <a:srgbClr val="05B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4" autoAdjust="0"/>
    <p:restoredTop sz="67098" autoAdjust="0"/>
  </p:normalViewPr>
  <p:slideViewPr>
    <p:cSldViewPr>
      <p:cViewPr>
        <p:scale>
          <a:sx n="62" d="100"/>
          <a:sy n="62" d="100"/>
        </p:scale>
        <p:origin x="-1363" y="-5"/>
      </p:cViewPr>
      <p:guideLst>
        <p:guide orient="horz" pos="2160"/>
        <p:guide pos="2880"/>
      </p:guideLst>
    </p:cSldViewPr>
  </p:slideViewPr>
  <p:outlineViewPr>
    <p:cViewPr>
      <p:scale>
        <a:sx n="33" d="100"/>
        <a:sy n="33" d="100"/>
      </p:scale>
      <p:origin x="0" y="2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80"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Chart%20in%20Microsoft%20Office%20Word"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282275612985194"/>
          <c:y val="0.23015516110055187"/>
          <c:w val="0.38976948976949538"/>
          <c:h val="0.54055316091953332"/>
        </c:manualLayout>
      </c:layout>
      <c:pieChart>
        <c:varyColors val="1"/>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accent3"/>
    </a:solidFill>
    <a:ln>
      <a:noFill/>
    </a:ln>
  </c:spPr>
  <c:txPr>
    <a:bodyPr/>
    <a:lstStyle/>
    <a:p>
      <a:pPr>
        <a:defRPr sz="11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282275612985194"/>
          <c:y val="0.23015516110055187"/>
          <c:w val="0.38976948976949538"/>
          <c:h val="0.54055316091953332"/>
        </c:manualLayout>
      </c:layout>
      <c:pieChart>
        <c:varyColors val="1"/>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accent3"/>
    </a:solidFill>
    <a:ln>
      <a:noFill/>
    </a:ln>
  </c:spPr>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90080550276043E-2"/>
          <c:y val="0.22270866141732285"/>
          <c:w val="0.48403906033484945"/>
          <c:h val="0.5253727329027692"/>
        </c:manualLayout>
      </c:layout>
      <c:pieChart>
        <c:varyColors val="1"/>
        <c:ser>
          <c:idx val="0"/>
          <c:order val="0"/>
          <c:spPr>
            <a:ln>
              <a:solidFill>
                <a:sysClr val="windowText" lastClr="000000"/>
              </a:solidFill>
            </a:ln>
          </c:spPr>
          <c:dPt>
            <c:idx val="0"/>
            <c:bubble3D val="0"/>
            <c:spPr>
              <a:solidFill>
                <a:srgbClr val="FFCC99"/>
              </a:solidFill>
              <a:ln>
                <a:solidFill>
                  <a:sysClr val="windowText" lastClr="000000"/>
                </a:solidFill>
              </a:ln>
            </c:spPr>
            <c:extLst xmlns:c16r2="http://schemas.microsoft.com/office/drawing/2015/06/chart">
              <c:ext xmlns:c16="http://schemas.microsoft.com/office/drawing/2014/chart" uri="{C3380CC4-5D6E-409C-BE32-E72D297353CC}">
                <c16:uniqueId val="{00000001-B42B-489C-81B1-5B5AD01F021C}"/>
              </c:ext>
            </c:extLst>
          </c:dPt>
          <c:dPt>
            <c:idx val="1"/>
            <c:bubble3D val="0"/>
            <c:spPr>
              <a:solidFill>
                <a:srgbClr val="99FF99"/>
              </a:solidFill>
              <a:ln>
                <a:solidFill>
                  <a:sysClr val="windowText" lastClr="000000"/>
                </a:solidFill>
              </a:ln>
            </c:spPr>
            <c:extLst xmlns:c16r2="http://schemas.microsoft.com/office/drawing/2015/06/chart">
              <c:ext xmlns:c16="http://schemas.microsoft.com/office/drawing/2014/chart" uri="{C3380CC4-5D6E-409C-BE32-E72D297353CC}">
                <c16:uniqueId val="{00000003-B42B-489C-81B1-5B5AD01F021C}"/>
              </c:ext>
            </c:extLst>
          </c:dPt>
          <c:dPt>
            <c:idx val="2"/>
            <c:bubble3D val="0"/>
            <c:spPr>
              <a:solidFill>
                <a:schemeClr val="accent3"/>
              </a:solidFill>
              <a:ln>
                <a:solidFill>
                  <a:sysClr val="windowText" lastClr="000000"/>
                </a:solidFill>
              </a:ln>
            </c:spPr>
            <c:extLst xmlns:c16r2="http://schemas.microsoft.com/office/drawing/2015/06/chart">
              <c:ext xmlns:c16="http://schemas.microsoft.com/office/drawing/2014/chart" uri="{C3380CC4-5D6E-409C-BE32-E72D297353CC}">
                <c16:uniqueId val="{00000005-B42B-489C-81B1-5B5AD01F021C}"/>
              </c:ext>
            </c:extLst>
          </c:dPt>
          <c:dPt>
            <c:idx val="3"/>
            <c:bubble3D val="0"/>
            <c:spPr>
              <a:solidFill>
                <a:schemeClr val="accent2">
                  <a:lumMod val="60000"/>
                  <a:lumOff val="40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07-B42B-489C-81B1-5B5AD01F021C}"/>
              </c:ext>
            </c:extLst>
          </c:dPt>
          <c:dPt>
            <c:idx val="4"/>
            <c:bubble3D val="0"/>
            <c:spPr>
              <a:solidFill>
                <a:schemeClr val="bg1">
                  <a:lumMod val="75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09-B42B-489C-81B1-5B5AD01F021C}"/>
              </c:ext>
            </c:extLst>
          </c:dPt>
          <c:dPt>
            <c:idx val="5"/>
            <c:bubble3D val="0"/>
            <c:spPr>
              <a:solidFill>
                <a:srgbClr val="CCFFFF"/>
              </a:solidFill>
              <a:ln>
                <a:solidFill>
                  <a:sysClr val="windowText" lastClr="000000"/>
                </a:solidFill>
              </a:ln>
            </c:spPr>
            <c:extLst xmlns:c16r2="http://schemas.microsoft.com/office/drawing/2015/06/chart">
              <c:ext xmlns:c16="http://schemas.microsoft.com/office/drawing/2014/chart" uri="{C3380CC4-5D6E-409C-BE32-E72D297353CC}">
                <c16:uniqueId val="{0000000B-B42B-489C-81B1-5B5AD01F021C}"/>
              </c:ext>
            </c:extLst>
          </c:dPt>
          <c:dPt>
            <c:idx val="6"/>
            <c:bubble3D val="0"/>
            <c:spPr>
              <a:solidFill>
                <a:srgbClr val="00B050"/>
              </a:solidFill>
              <a:ln>
                <a:solidFill>
                  <a:sysClr val="windowText" lastClr="000000"/>
                </a:solidFill>
              </a:ln>
            </c:spPr>
            <c:extLst xmlns:c16r2="http://schemas.microsoft.com/office/drawing/2015/06/chart">
              <c:ext xmlns:c16="http://schemas.microsoft.com/office/drawing/2014/chart" uri="{C3380CC4-5D6E-409C-BE32-E72D297353CC}">
                <c16:uniqueId val="{0000000D-B42B-489C-81B1-5B5AD01F021C}"/>
              </c:ext>
            </c:extLst>
          </c:dPt>
          <c:dLbls>
            <c:dLbl>
              <c:idx val="0"/>
              <c:layout>
                <c:manualLayout>
                  <c:x val="-9.4050962379702438E-2"/>
                  <c:y val="0.1399014937947571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42B-489C-81B1-5B5AD01F021C}"/>
                </c:ext>
              </c:extLst>
            </c:dLbl>
            <c:dLbl>
              <c:idx val="1"/>
              <c:layout>
                <c:manualLayout>
                  <c:x val="1.3018482064741908E-2"/>
                  <c:y val="-5.9110892388451443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42B-489C-81B1-5B5AD01F021C}"/>
                </c:ext>
              </c:extLst>
            </c:dLbl>
            <c:dLbl>
              <c:idx val="2"/>
              <c:layout>
                <c:manualLayout>
                  <c:x val="-6.28827646544182E-4"/>
                  <c:y val="4.2289621204756815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42B-489C-81B1-5B5AD01F021C}"/>
                </c:ext>
              </c:extLst>
            </c:dLbl>
            <c:dLbl>
              <c:idx val="3"/>
              <c:layout>
                <c:manualLayout>
                  <c:x val="5.9639545056867894E-2"/>
                  <c:y val="-0.1841563786008230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42B-489C-81B1-5B5AD01F021C}"/>
                </c:ext>
              </c:extLst>
            </c:dLbl>
            <c:dLbl>
              <c:idx val="4"/>
              <c:layout>
                <c:manualLayout>
                  <c:x val="-9.9050743657042861E-3"/>
                  <c:y val="1.7179611807783286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42B-489C-81B1-5B5AD01F021C}"/>
                </c:ext>
              </c:extLst>
            </c:dLbl>
            <c:dLbl>
              <c:idx val="5"/>
              <c:layout>
                <c:manualLayout>
                  <c:x val="0.1415586176727909"/>
                  <c:y val="3.542302582547551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42B-489C-81B1-5B5AD01F021C}"/>
                </c:ext>
              </c:extLst>
            </c:dLbl>
            <c:dLbl>
              <c:idx val="6"/>
              <c:layout>
                <c:manualLayout>
                  <c:x val="7.0653324584426941E-2"/>
                  <c:y val="0.12860924791808431"/>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42B-489C-81B1-5B5AD01F021C}"/>
                </c:ext>
              </c:extLst>
            </c:dLbl>
            <c:spPr>
              <a:noFill/>
              <a:ln>
                <a:noFill/>
              </a:ln>
              <a:effectLst/>
            </c:spPr>
            <c:txPr>
              <a:bodyPr/>
              <a:lstStyle/>
              <a:p>
                <a:pPr>
                  <a:defRPr sz="1200" b="1"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[ChilmarkPd_NLoadingSummary_DEP.xls]wholesumm.pies!$C$2:$J$2</c:f>
              <c:strCache>
                <c:ptCount val="7"/>
                <c:pt idx="0">
                  <c:v>Wastewater</c:v>
                </c:pt>
                <c:pt idx="1">
                  <c:v>Turf Fertilizers</c:v>
                </c:pt>
                <c:pt idx="2">
                  <c:v>Agricultural Fertilizers</c:v>
                </c:pt>
                <c:pt idx="3">
                  <c:v>Agricultural Animals</c:v>
                </c:pt>
                <c:pt idx="4">
                  <c:v>Impervious Surfaces</c:v>
                </c:pt>
                <c:pt idx="5">
                  <c:v>Water Body Surface Area</c:v>
                </c:pt>
                <c:pt idx="6">
                  <c:v>"Natural" Surfaces</c:v>
                </c:pt>
              </c:strCache>
            </c:strRef>
          </c:cat>
          <c:val>
            <c:numRef>
              <c:f>[ChilmarkPd_NLoadingSummary_DEP.xls]wholesumm.pies!$C$3:$J$3</c:f>
              <c:numCache>
                <c:formatCode>_(* #,##0_);_(* \(#,##0\);_(* "-"??_);_(@_)</c:formatCode>
                <c:ptCount val="7"/>
                <c:pt idx="0">
                  <c:v>2559.7479919614275</c:v>
                </c:pt>
                <c:pt idx="1">
                  <c:v>263.56489326720003</c:v>
                </c:pt>
                <c:pt idx="2">
                  <c:v>252.62285323169075</c:v>
                </c:pt>
                <c:pt idx="3">
                  <c:v>2876.5376609816008</c:v>
                </c:pt>
                <c:pt idx="4">
                  <c:v>267.32932001325702</c:v>
                </c:pt>
                <c:pt idx="5">
                  <c:v>1428.8239646502898</c:v>
                </c:pt>
                <c:pt idx="6">
                  <c:v>1336.6887256113944</c:v>
                </c:pt>
              </c:numCache>
            </c:numRef>
          </c:val>
          <c:extLst xmlns:c16r2="http://schemas.microsoft.com/office/drawing/2015/06/chart">
            <c:ext xmlns:c16="http://schemas.microsoft.com/office/drawing/2014/chart" uri="{C3380CC4-5D6E-409C-BE32-E72D297353CC}">
              <c16:uniqueId val="{0000000E-B42B-489C-81B1-5B5AD01F021C}"/>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68113179034438875"/>
          <c:y val="4.3650793650793648E-2"/>
          <c:w val="0.30214805535671679"/>
          <c:h val="0.9367731116943715"/>
        </c:manualLayout>
      </c:layout>
      <c:overlay val="0"/>
      <c:txPr>
        <a:bodyPr/>
        <a:lstStyle/>
        <a:p>
          <a:pPr>
            <a:defRPr sz="1610" b="0" i="0" u="none" strike="noStrike" baseline="0">
              <a:solidFill>
                <a:srgbClr val="000000"/>
              </a:solidFill>
              <a:latin typeface="Calibri"/>
              <a:ea typeface="Calibri"/>
              <a:cs typeface="Calibri"/>
            </a:defRPr>
          </a:pPr>
          <a:endParaRPr lang="en-US"/>
        </a:p>
      </c:txPr>
    </c:legend>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94451510283113"/>
          <c:y val="0.12482493582873343"/>
          <c:w val="0.64025529595685782"/>
          <c:h val="0.72623999479403922"/>
        </c:manualLayout>
      </c:layout>
      <c:pieChart>
        <c:varyColors val="1"/>
        <c:ser>
          <c:idx val="0"/>
          <c:order val="0"/>
          <c:spPr>
            <a:ln>
              <a:solidFill>
                <a:sysClr val="windowText" lastClr="000000"/>
              </a:solidFill>
            </a:ln>
          </c:spPr>
          <c:dPt>
            <c:idx val="0"/>
            <c:bubble3D val="0"/>
            <c:spPr>
              <a:solidFill>
                <a:srgbClr val="FFCC99"/>
              </a:solidFill>
              <a:ln>
                <a:solidFill>
                  <a:sysClr val="windowText" lastClr="000000"/>
                </a:solidFill>
              </a:ln>
            </c:spPr>
            <c:extLst xmlns:c16r2="http://schemas.microsoft.com/office/drawing/2015/06/chart">
              <c:ext xmlns:c16="http://schemas.microsoft.com/office/drawing/2014/chart" uri="{C3380CC4-5D6E-409C-BE32-E72D297353CC}">
                <c16:uniqueId val="{00000001-8421-4A51-AA38-3915574E5691}"/>
              </c:ext>
            </c:extLst>
          </c:dPt>
          <c:dPt>
            <c:idx val="1"/>
            <c:bubble3D val="0"/>
            <c:spPr>
              <a:solidFill>
                <a:srgbClr val="99FF99"/>
              </a:solidFill>
              <a:ln>
                <a:solidFill>
                  <a:sysClr val="windowText" lastClr="000000"/>
                </a:solidFill>
              </a:ln>
            </c:spPr>
            <c:extLst xmlns:c16r2="http://schemas.microsoft.com/office/drawing/2015/06/chart">
              <c:ext xmlns:c16="http://schemas.microsoft.com/office/drawing/2014/chart" uri="{C3380CC4-5D6E-409C-BE32-E72D297353CC}">
                <c16:uniqueId val="{00000003-8421-4A51-AA38-3915574E5691}"/>
              </c:ext>
            </c:extLst>
          </c:dPt>
          <c:dPt>
            <c:idx val="2"/>
            <c:bubble3D val="0"/>
            <c:spPr>
              <a:solidFill>
                <a:schemeClr val="accent3"/>
              </a:solidFill>
              <a:ln>
                <a:solidFill>
                  <a:sysClr val="windowText" lastClr="000000"/>
                </a:solidFill>
              </a:ln>
            </c:spPr>
            <c:extLst xmlns:c16r2="http://schemas.microsoft.com/office/drawing/2015/06/chart">
              <c:ext xmlns:c16="http://schemas.microsoft.com/office/drawing/2014/chart" uri="{C3380CC4-5D6E-409C-BE32-E72D297353CC}">
                <c16:uniqueId val="{00000005-8421-4A51-AA38-3915574E5691}"/>
              </c:ext>
            </c:extLst>
          </c:dPt>
          <c:dPt>
            <c:idx val="3"/>
            <c:bubble3D val="0"/>
            <c:spPr>
              <a:solidFill>
                <a:schemeClr val="accent2">
                  <a:lumMod val="60000"/>
                  <a:lumOff val="40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07-8421-4A51-AA38-3915574E5691}"/>
              </c:ext>
            </c:extLst>
          </c:dPt>
          <c:dPt>
            <c:idx val="4"/>
            <c:bubble3D val="0"/>
            <c:spPr>
              <a:solidFill>
                <a:schemeClr val="bg1">
                  <a:lumMod val="75000"/>
                </a:schemeClr>
              </a:solidFill>
              <a:ln>
                <a:solidFill>
                  <a:sysClr val="windowText" lastClr="000000"/>
                </a:solidFill>
              </a:ln>
            </c:spPr>
            <c:extLst xmlns:c16r2="http://schemas.microsoft.com/office/drawing/2015/06/chart">
              <c:ext xmlns:c16="http://schemas.microsoft.com/office/drawing/2014/chart" uri="{C3380CC4-5D6E-409C-BE32-E72D297353CC}">
                <c16:uniqueId val="{00000009-8421-4A51-AA38-3915574E5691}"/>
              </c:ext>
            </c:extLst>
          </c:dPt>
          <c:dLbls>
            <c:dLbl>
              <c:idx val="0"/>
              <c:layout>
                <c:manualLayout>
                  <c:x val="-0.22569472630354195"/>
                  <c:y val="0.105989916728034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421-4A51-AA38-3915574E5691}"/>
                </c:ext>
              </c:extLst>
            </c:dLbl>
            <c:dLbl>
              <c:idx val="1"/>
              <c:layout>
                <c:manualLayout>
                  <c:x val="0.16882936024749468"/>
                  <c:y val="-2.053324269718083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421-4A51-AA38-3915574E5691}"/>
                </c:ext>
              </c:extLst>
            </c:dLbl>
            <c:dLbl>
              <c:idx val="2"/>
              <c:layout>
                <c:manualLayout>
                  <c:x val="7.2681584904979654E-2"/>
                  <c:y val="6.4193055004815045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421-4A51-AA38-3915574E5691}"/>
                </c:ext>
              </c:extLst>
            </c:dLbl>
            <c:dLbl>
              <c:idx val="3"/>
              <c:layout>
                <c:manualLayout>
                  <c:x val="0.20943907784722787"/>
                  <c:y val="-3.474725731226042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421-4A51-AA38-3915574E5691}"/>
                </c:ext>
              </c:extLst>
            </c:dLbl>
            <c:dLbl>
              <c:idx val="4"/>
              <c:layout>
                <c:manualLayout>
                  <c:x val="-0.17012852774846443"/>
                  <c:y val="3.139334201929795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421-4A51-AA38-3915574E5691}"/>
                </c:ext>
              </c:extLst>
            </c:dLbl>
            <c:spPr>
              <a:noFill/>
              <a:ln>
                <a:noFill/>
              </a:ln>
              <a:effectLst/>
            </c:spPr>
            <c:txPr>
              <a:bodyPr/>
              <a:lstStyle/>
              <a:p>
                <a:pPr>
                  <a:defRPr sz="1200" b="1"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[ChilmarkPd_NLoadingSummary_DEP.xls]wholesumm.pies!$C$2:$H$2</c:f>
              <c:strCache>
                <c:ptCount val="5"/>
                <c:pt idx="0">
                  <c:v>Wastewater</c:v>
                </c:pt>
                <c:pt idx="1">
                  <c:v>Turf Fertilizers</c:v>
                </c:pt>
                <c:pt idx="2">
                  <c:v>Agricultural Fertilizers</c:v>
                </c:pt>
                <c:pt idx="3">
                  <c:v>Agricultural Animals</c:v>
                </c:pt>
                <c:pt idx="4">
                  <c:v>Impervious Surfaces</c:v>
                </c:pt>
              </c:strCache>
            </c:strRef>
          </c:cat>
          <c:val>
            <c:numRef>
              <c:f>[ChilmarkPd_NLoadingSummary_DEP.xls]wholesumm.pies!$C$3:$H$3</c:f>
              <c:numCache>
                <c:formatCode>_(* #,##0_);_(* \(#,##0\);_(* "-"??_);_(@_)</c:formatCode>
                <c:ptCount val="5"/>
                <c:pt idx="0">
                  <c:v>2559.7479919614275</c:v>
                </c:pt>
                <c:pt idx="1">
                  <c:v>263.56489326720003</c:v>
                </c:pt>
                <c:pt idx="2">
                  <c:v>252.62285323169075</c:v>
                </c:pt>
                <c:pt idx="3">
                  <c:v>2876.5376609816008</c:v>
                </c:pt>
                <c:pt idx="4">
                  <c:v>267.32932001325702</c:v>
                </c:pt>
              </c:numCache>
            </c:numRef>
          </c:val>
          <c:extLst xmlns:c16r2="http://schemas.microsoft.com/office/drawing/2015/06/chart">
            <c:ext xmlns:c16="http://schemas.microsoft.com/office/drawing/2014/chart" uri="{C3380CC4-5D6E-409C-BE32-E72D297353CC}">
              <c16:uniqueId val="{0000000A-8421-4A51-AA38-3915574E5691}"/>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0.04314</cdr:x>
      <cdr:y>0.80022</cdr:y>
    </cdr:from>
    <cdr:to>
      <cdr:x>0.58109</cdr:x>
      <cdr:y>0.89513</cdr:y>
    </cdr:to>
    <cdr:sp macro="" textlink="">
      <cdr:nvSpPr>
        <cdr:cNvPr id="2" name="TextBox 1"/>
        <cdr:cNvSpPr txBox="1"/>
      </cdr:nvSpPr>
      <cdr:spPr>
        <a:xfrm xmlns:a="http://schemas.openxmlformats.org/drawingml/2006/main">
          <a:off x="132325" y="2261224"/>
          <a:ext cx="1649920" cy="2681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i="1" dirty="0"/>
            <a:t>Overall</a:t>
          </a:r>
          <a:r>
            <a:rPr lang="en-US" sz="1100" i="1" baseline="0" dirty="0"/>
            <a:t> </a:t>
          </a:r>
          <a:r>
            <a:rPr lang="en-US" sz="2000" i="1" dirty="0"/>
            <a:t>Load</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0.86014</cdr:y>
    </cdr:from>
    <cdr:to>
      <cdr:x>0.60624</cdr:x>
      <cdr:y>0.96786</cdr:y>
    </cdr:to>
    <cdr:sp macro="" textlink="">
      <cdr:nvSpPr>
        <cdr:cNvPr id="2" name="TextBox 1"/>
        <cdr:cNvSpPr txBox="1"/>
      </cdr:nvSpPr>
      <cdr:spPr>
        <a:xfrm xmlns:a="http://schemas.openxmlformats.org/drawingml/2006/main">
          <a:off x="0" y="2184756"/>
          <a:ext cx="1329266" cy="27360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1" dirty="0"/>
            <a:t>Controllable Load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2051"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205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2053"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DC1E8436-0633-449A-BA64-E9B3B74BCB39}" type="slidenum">
              <a:rPr lang="en-US"/>
              <a:pPr/>
              <a:t>‹#›</a:t>
            </a:fld>
            <a:endParaRPr lang="en-US"/>
          </a:p>
        </p:txBody>
      </p:sp>
    </p:spTree>
    <p:extLst>
      <p:ext uri="{BB962C8B-B14F-4D97-AF65-F5344CB8AC3E}">
        <p14:creationId xmlns:p14="http://schemas.microsoft.com/office/powerpoint/2010/main" val="3605548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307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C404F2E4-D5B5-486E-877F-81F7283B6104}" type="slidenum">
              <a:rPr lang="en-US"/>
              <a:pPr/>
              <a:t>‹#›</a:t>
            </a:fld>
            <a:endParaRPr lang="en-US"/>
          </a:p>
        </p:txBody>
      </p:sp>
    </p:spTree>
    <p:extLst>
      <p:ext uri="{BB962C8B-B14F-4D97-AF65-F5344CB8AC3E}">
        <p14:creationId xmlns:p14="http://schemas.microsoft.com/office/powerpoint/2010/main" val="41584530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200" kern="1200" dirty="0" smtClean="0">
                <a:solidFill>
                  <a:schemeClr val="tx1"/>
                </a:solidFill>
                <a:latin typeface="Arial" charset="0"/>
                <a:ea typeface="+mn-ea"/>
                <a:cs typeface="+mn-cs"/>
              </a:rPr>
              <a:t>Introductions</a:t>
            </a:r>
          </a:p>
          <a:p>
            <a:pPr defTabSz="931774">
              <a:defRPr/>
            </a:pPr>
            <a:endParaRPr lang="en-US" sz="1200" kern="1200" dirty="0" smtClean="0">
              <a:solidFill>
                <a:schemeClr val="tx1"/>
              </a:solidFill>
              <a:latin typeface="Arial" charset="0"/>
              <a:ea typeface="+mn-ea"/>
              <a:cs typeface="+mn-cs"/>
            </a:endParaRPr>
          </a:p>
          <a:p>
            <a:pPr defTabSz="931774">
              <a:defRPr/>
            </a:pPr>
            <a:r>
              <a:rPr lang="en-US" sz="1200" kern="1200" dirty="0" smtClean="0">
                <a:solidFill>
                  <a:schemeClr val="tx1"/>
                </a:solidFill>
                <a:latin typeface="Arial" charset="0"/>
                <a:ea typeface="+mn-ea"/>
                <a:cs typeface="+mn-cs"/>
              </a:rPr>
              <a:t>Taking </a:t>
            </a:r>
            <a:r>
              <a:rPr lang="en-US" sz="1200" kern="1200" baseline="0" dirty="0" smtClean="0">
                <a:solidFill>
                  <a:schemeClr val="tx1"/>
                </a:solidFill>
                <a:latin typeface="Arial" charset="0"/>
                <a:ea typeface="+mn-ea"/>
                <a:cs typeface="+mn-cs"/>
              </a:rPr>
              <a:t>public comments on the </a:t>
            </a:r>
            <a:r>
              <a:rPr lang="en-US" sz="1200" kern="1200" dirty="0" smtClean="0">
                <a:solidFill>
                  <a:schemeClr val="tx1"/>
                </a:solidFill>
                <a:latin typeface="Arial" charset="0"/>
                <a:ea typeface="+mn-ea"/>
                <a:cs typeface="+mn-cs"/>
              </a:rPr>
              <a:t>Draft Total Maximum Daily Load (TMDL) Reports for </a:t>
            </a:r>
            <a:r>
              <a:rPr lang="en-US" sz="1200" kern="1200" dirty="0" err="1" smtClean="0">
                <a:solidFill>
                  <a:schemeClr val="tx1"/>
                </a:solidFill>
                <a:latin typeface="Arial" charset="0"/>
                <a:ea typeface="+mn-ea"/>
                <a:cs typeface="+mn-cs"/>
              </a:rPr>
              <a:t>tisbury</a:t>
            </a:r>
            <a:r>
              <a:rPr lang="en-US" sz="1200" kern="1200" dirty="0" smtClean="0">
                <a:solidFill>
                  <a:schemeClr val="tx1"/>
                </a:solidFill>
                <a:latin typeface="Arial" charset="0"/>
                <a:ea typeface="+mn-ea"/>
                <a:cs typeface="+mn-cs"/>
              </a:rPr>
              <a:t> great pond and black point pond watersheds</a:t>
            </a:r>
          </a:p>
          <a:p>
            <a:endParaRPr lang="en-US" dirty="0" smtClean="0"/>
          </a:p>
          <a:p>
            <a:r>
              <a:rPr lang="en-US" dirty="0" smtClean="0"/>
              <a:t>Agenda</a:t>
            </a:r>
          </a:p>
          <a:p>
            <a:pPr>
              <a:buFont typeface="Arial" pitchFamily="34" charset="0"/>
              <a:buNone/>
            </a:pPr>
            <a:r>
              <a:rPr lang="en-US" dirty="0" smtClean="0"/>
              <a:t>1. Give background on the Massachusetts estuaries project and technical report that</a:t>
            </a:r>
            <a:r>
              <a:rPr lang="en-US" baseline="0" dirty="0" smtClean="0"/>
              <a:t> is the basis for the TMDL</a:t>
            </a:r>
            <a:r>
              <a:rPr lang="en-US" dirty="0" smtClean="0"/>
              <a:t>	</a:t>
            </a:r>
          </a:p>
          <a:p>
            <a:pPr>
              <a:buFont typeface="Arial" pitchFamily="34" charset="0"/>
              <a:buNone/>
            </a:pPr>
            <a:r>
              <a:rPr lang="en-US" dirty="0" smtClean="0"/>
              <a:t>2.</a:t>
            </a:r>
            <a:r>
              <a:rPr lang="en-US" baseline="0" dirty="0" smtClean="0"/>
              <a:t> </a:t>
            </a:r>
            <a:r>
              <a:rPr lang="en-US" dirty="0" smtClean="0"/>
              <a:t>Talk</a:t>
            </a:r>
            <a:r>
              <a:rPr lang="en-US" baseline="0" dirty="0" smtClean="0"/>
              <a:t> more specifically on the TMDLs 3. And allow time for questions on the TMDLs and future of nitrogen management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draft TMDL was distributed this summer for municipal review and comment.  It is available online . A few executive summaries are available here.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By lowering the level of nitrogen enrichment at the sentinel station it will also lower nitrogen levels throughout the estuary with the parallel effect of improving benthic habitats in the estuary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With the threshold concentration</a:t>
            </a:r>
            <a:r>
              <a:rPr lang="en-US" baseline="0" dirty="0" smtClean="0"/>
              <a:t> established,  nitrogen limits can be set in order to achieve the nitrogen criteria in the water column. DEP uses the threshold concentration and nitrogen load limits to form  the TMDL.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federal Clean Water Act requires all states to identify </a:t>
            </a:r>
            <a:r>
              <a:rPr lang="en-US" sz="1200" kern="1200" dirty="0" err="1" smtClean="0">
                <a:solidFill>
                  <a:schemeClr val="tx1"/>
                </a:solidFill>
                <a:latin typeface="Arial" charset="0"/>
                <a:ea typeface="+mn-ea"/>
                <a:cs typeface="+mn-cs"/>
              </a:rPr>
              <a:t>waterbodies</a:t>
            </a:r>
            <a:r>
              <a:rPr lang="en-US" sz="1200" kern="1200" dirty="0" smtClean="0">
                <a:solidFill>
                  <a:schemeClr val="tx1"/>
                </a:solidFill>
                <a:latin typeface="Arial" charset="0"/>
                <a:ea typeface="+mn-ea"/>
                <a:cs typeface="+mn-cs"/>
              </a:rPr>
              <a:t> that do not meet state water quality standards and develop TMDLs for them.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There</a:t>
            </a:r>
            <a:r>
              <a:rPr lang="en-US" sz="1200" kern="1200" baseline="0" dirty="0" smtClean="0">
                <a:solidFill>
                  <a:schemeClr val="tx1"/>
                </a:solidFill>
                <a:latin typeface="Arial" charset="0"/>
                <a:ea typeface="+mn-ea"/>
                <a:cs typeface="+mn-cs"/>
              </a:rPr>
              <a:t> are statewide water quality standards for a variety of uses such as drinking water, fishing, swimming and healthy ecosystems for plants and animals. The TMDLs ensure that waters are preserved and restored for those uses.</a:t>
            </a:r>
            <a:endParaRPr lang="en-US" dirty="0" smtClean="0"/>
          </a:p>
          <a:p>
            <a:endParaRPr lang="en-US" dirty="0" smtClean="0"/>
          </a:p>
          <a:p>
            <a:r>
              <a:rPr lang="en-US" sz="1200" kern="1200" dirty="0" smtClean="0">
                <a:solidFill>
                  <a:schemeClr val="tx1"/>
                </a:solidFill>
                <a:latin typeface="Arial" charset="0"/>
                <a:ea typeface="+mn-ea"/>
                <a:cs typeface="+mn-cs"/>
              </a:rPr>
              <a:t>Federal Clean Water Act Section 303d and EPA’s Water Quality Planning and Management Regulations (40 CFR Part 130) </a:t>
            </a:r>
          </a:p>
          <a:p>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Official definition of TMDL. Another way to look at it is as a </a:t>
            </a:r>
            <a:r>
              <a:rPr lang="en-US" b="1" i="1" dirty="0" smtClean="0"/>
              <a:t>pollution budget  </a:t>
            </a:r>
            <a:r>
              <a:rPr lang="en-US" dirty="0" smtClean="0"/>
              <a:t>for the </a:t>
            </a:r>
            <a:r>
              <a:rPr lang="en-US" dirty="0" err="1" smtClean="0"/>
              <a:t>waterbody</a:t>
            </a:r>
            <a:r>
              <a:rPr lang="en-US" dirty="0" smtClean="0"/>
              <a:t>.</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A TMDL is the sum of loads that are allowable from all contributing point and nonpoint sources of pollution. Point sources are primarily wastewater treatment plants that discharge to surface waters or groundwater. Nonpoint sources include septic systems, </a:t>
            </a:r>
            <a:r>
              <a:rPr lang="en-US" sz="1200" kern="1200" dirty="0" err="1" smtClean="0">
                <a:solidFill>
                  <a:schemeClr val="tx1"/>
                </a:solidFill>
                <a:latin typeface="Arial" charset="0"/>
                <a:ea typeface="+mn-ea"/>
                <a:cs typeface="+mn-cs"/>
              </a:rPr>
              <a:t>stormwater</a:t>
            </a:r>
            <a:r>
              <a:rPr lang="en-US" sz="1200" kern="1200" dirty="0" smtClean="0">
                <a:solidFill>
                  <a:schemeClr val="tx1"/>
                </a:solidFill>
                <a:latin typeface="Arial" charset="0"/>
                <a:ea typeface="+mn-ea"/>
                <a:cs typeface="+mn-cs"/>
              </a:rPr>
              <a:t> discharges via runoff over the land surface, and fertilizer runoff from lawns and golf courses.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most cases for saltwater </a:t>
            </a:r>
            <a:r>
              <a:rPr lang="en-US" dirty="0" err="1" smtClean="0"/>
              <a:t>waterbodies</a:t>
            </a:r>
            <a:r>
              <a:rPr lang="en-US" dirty="0" smtClean="0"/>
              <a:t> the limiting or critical nutrient in controlling excessive nuisance plant growth (usually algae, </a:t>
            </a:r>
            <a:r>
              <a:rPr lang="en-US" dirty="0" err="1" smtClean="0"/>
              <a:t>periphyton</a:t>
            </a:r>
            <a:r>
              <a:rPr lang="en-US" dirty="0" smtClean="0"/>
              <a:t> (attached to surfaces) or phytoplankton (drifting or floating))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2000" dirty="0" smtClean="0"/>
              <a:t>The TMDL is based on the MEP</a:t>
            </a:r>
            <a:r>
              <a:rPr lang="en-US" sz="2000" baseline="0" dirty="0" smtClean="0"/>
              <a:t> tech report. The TMDL sets the loading to the threshold which will restore benthic infauna habitat throughout Chilmark pond and simultaneously  attempt to restore a modest level of eelgrass habitat within the main basin which has been nonexistent over the past several decades.</a:t>
            </a:r>
            <a:endParaRPr lang="en-US" sz="2000" dirty="0" smtClean="0"/>
          </a:p>
          <a:p>
            <a:endParaRPr lang="en-US" sz="2000" dirty="0" smtClean="0"/>
          </a:p>
          <a:p>
            <a:r>
              <a:rPr lang="en-US" sz="1200" b="0" i="0" kern="1200" dirty="0" smtClean="0">
                <a:solidFill>
                  <a:schemeClr val="tx1"/>
                </a:solidFill>
                <a:effectLst/>
                <a:latin typeface="Arial" charset="0"/>
                <a:ea typeface="+mn-ea"/>
                <a:cs typeface="+mn-cs"/>
              </a:rPr>
              <a:t/>
            </a:r>
            <a:br>
              <a:rPr lang="en-US" sz="1200" b="0" i="0" kern="1200" dirty="0" smtClean="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This problem is common throughout coastal Massachusetts and it has been recently documented by the MEP studies in all of the estuarine systems being discussed today as well</a:t>
            </a:r>
          </a:p>
          <a:p>
            <a:endParaRPr lang="en-US" sz="1600" dirty="0" smtClean="0"/>
          </a:p>
          <a:p>
            <a:pPr marL="0" marR="0" indent="0" algn="l" defTabSz="931774"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Most southeastern Massachusetts estuaries are being impacted by excessive loads of nitrogen. Water quality is getting worse, and many estuaries do not meet the Massachusetts Water Quality Standards. Rapid population growth in the area has resulted in more nitrogen than estuaries can accept, causing poor water quality</a:t>
            </a:r>
          </a:p>
          <a:p>
            <a:pPr defTabSz="931774">
              <a:defRPr/>
            </a:pPr>
            <a:endParaRPr lang="en-US" sz="1600" dirty="0" smtClean="0"/>
          </a:p>
          <a:p>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In coastal systems Nitrogen is the limiting nutrient</a:t>
            </a:r>
          </a:p>
          <a:p>
            <a:endParaRPr lang="en-US" sz="1600" dirty="0" smtClean="0"/>
          </a:p>
          <a:p>
            <a:r>
              <a:rPr lang="en-US" sz="1600" dirty="0" smtClean="0"/>
              <a:t>Acting like a fertilizer, increasing productivity in the </a:t>
            </a:r>
            <a:r>
              <a:rPr lang="en-US" sz="1600" dirty="0" err="1" smtClean="0"/>
              <a:t>waterbody</a:t>
            </a:r>
            <a:endParaRPr lang="en-US" sz="1600" dirty="0" smtClean="0"/>
          </a:p>
          <a:p>
            <a:endParaRPr lang="en-US" sz="1600" dirty="0" smtClean="0"/>
          </a:p>
          <a:p>
            <a:r>
              <a:rPr lang="en-US" sz="1600" dirty="0" smtClean="0"/>
              <a:t>Indicators of excess nitrogen include…..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6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charset="0"/>
                <a:ea typeface="+mn-ea"/>
                <a:cs typeface="+mn-cs"/>
              </a:rPr>
              <a:t>The Chilmark Pond Embayment System consists of a 178-241 acre (depending on the water level in the pond) coastal salt pond.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Chilmark Pond Embayment System is a complex coastal open water embayment comprised of a large main basin (lower Chilmark) and multiple sub-</a:t>
            </a:r>
            <a:r>
              <a:rPr lang="en-US" sz="1200" kern="1200" dirty="0" err="1" smtClean="0">
                <a:solidFill>
                  <a:schemeClr val="tx1"/>
                </a:solidFill>
                <a:effectLst/>
                <a:latin typeface="Arial" charset="0"/>
                <a:ea typeface="+mn-ea"/>
                <a:cs typeface="+mn-cs"/>
              </a:rPr>
              <a:t>embayments</a:t>
            </a:r>
            <a:r>
              <a:rPr lang="en-US" sz="1200" kern="1200" dirty="0" smtClean="0">
                <a:solidFill>
                  <a:schemeClr val="tx1"/>
                </a:solidFill>
                <a:effectLst/>
                <a:latin typeface="Arial" charset="0"/>
                <a:ea typeface="+mn-ea"/>
                <a:cs typeface="+mn-cs"/>
              </a:rPr>
              <a:t>. </a:t>
            </a:r>
          </a:p>
          <a:p>
            <a:endParaRPr lang="en-US" sz="1200" b="0" i="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system is maintained as an estuary by the periodic breaching of the barrier beach with a single temporary inlet. This great salt pond is opened to tidal exchange by excavating a trench through the barrier beach seasonally as the water levels in the pond rise sufficiently (by freshwater inflow) to provide sufficient hydraulic head to erode the desired channel to the sea.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Floodwater from the Atlantic Ocean enters the main basin of lower Chilmark Pond and circulates through channels and across flats making its way up into Wades Cove the primary tributary basin in this system) as well as into upper Chilmark Pond (west), which is connected to lower Chilmark Pond via Doctor's Creek, a narrow channel .</a:t>
            </a:r>
          </a:p>
          <a:p>
            <a:endParaRPr lang="en-US" sz="1200" b="0" i="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western basin, upper Chilmark Pond, is currently fresh to slightly brackish and has been functionally separated from the estuary by coastal processes.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absence of continuous tidal exchanges between the estuary and Atlantic Ocean allows for a greater increase in nitrogen level than in similar sized open estuaries per unit of watershed loading, which results in increased sensitivity of this system to watershed nitrogen loading compared to open tidal systems.</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a:t>
            </a:r>
            <a:r>
              <a:rPr lang="en-US" baseline="0" dirty="0" smtClean="0"/>
              <a:t> map shows the MEP delineated watersheds. </a:t>
            </a:r>
            <a:r>
              <a:rPr lang="en-US" sz="1200" kern="1200" dirty="0" smtClean="0">
                <a:solidFill>
                  <a:schemeClr val="tx1"/>
                </a:solidFill>
                <a:effectLst/>
                <a:latin typeface="Arial" charset="0"/>
                <a:ea typeface="+mn-ea"/>
                <a:cs typeface="+mn-cs"/>
              </a:rPr>
              <a:t>The delineated contributory watershed includes 3,137</a:t>
            </a:r>
            <a:r>
              <a:rPr lang="en-US" sz="1200" kern="1200" baseline="0" dirty="0" smtClean="0">
                <a:solidFill>
                  <a:schemeClr val="tx1"/>
                </a:solidFill>
                <a:effectLst/>
                <a:latin typeface="Arial" charset="0"/>
                <a:ea typeface="+mn-ea"/>
                <a:cs typeface="+mn-cs"/>
              </a:rPr>
              <a:t> acres and</a:t>
            </a:r>
            <a:r>
              <a:rPr lang="en-US" sz="1200" kern="1200" dirty="0" smtClean="0">
                <a:solidFill>
                  <a:schemeClr val="tx1"/>
                </a:solidFill>
                <a:effectLst/>
                <a:latin typeface="Arial" charset="0"/>
                <a:ea typeface="+mn-ea"/>
                <a:cs typeface="+mn-cs"/>
              </a:rPr>
              <a:t>  5 </a:t>
            </a:r>
            <a:r>
              <a:rPr lang="en-US" sz="1200" kern="1200" dirty="0" err="1" smtClean="0">
                <a:solidFill>
                  <a:schemeClr val="tx1"/>
                </a:solidFill>
                <a:effectLst/>
                <a:latin typeface="Arial" charset="0"/>
                <a:ea typeface="+mn-ea"/>
                <a:cs typeface="+mn-cs"/>
              </a:rPr>
              <a:t>subwatersheds</a:t>
            </a:r>
            <a:r>
              <a:rPr lang="en-US" sz="1200" kern="1200" dirty="0" smtClean="0">
                <a:solidFill>
                  <a:schemeClr val="tx1"/>
                </a:solidFill>
                <a:effectLst/>
                <a:latin typeface="Arial" charset="0"/>
                <a:ea typeface="+mn-ea"/>
                <a:cs typeface="+mn-cs"/>
              </a:rPr>
              <a:t> which were delineated for estimation of groundwater flows and nutrient export . The MEP team has estimated a total groundwater flow for the system of 25,354 m</a:t>
            </a:r>
            <a:r>
              <a:rPr lang="en-US" sz="1200" kern="1200" baseline="30000" dirty="0" smtClean="0">
                <a:solidFill>
                  <a:schemeClr val="tx1"/>
                </a:solidFill>
                <a:effectLst/>
                <a:latin typeface="Arial" charset="0"/>
                <a:ea typeface="+mn-ea"/>
                <a:cs typeface="+mn-cs"/>
              </a:rPr>
              <a:t>3</a:t>
            </a:r>
            <a:r>
              <a:rPr lang="en-US" sz="1200" kern="1200" dirty="0" smtClean="0">
                <a:solidFill>
                  <a:schemeClr val="tx1"/>
                </a:solidFill>
                <a:effectLst/>
                <a:latin typeface="Arial" charset="0"/>
                <a:ea typeface="+mn-ea"/>
                <a:cs typeface="+mn-cs"/>
              </a:rPr>
              <a:t>/day.</a:t>
            </a:r>
            <a:r>
              <a:rPr lang="en-US" sz="120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 For the MEP analysis, the Chilmark Pond estuarine system was partitioned into two general sub-embayment groups: 1) the eastern main basin including Wades Cove and Gilberts Cove and 2) the tributary western sub-basin (upper Chilmark Pond)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Map of water quality Monitoring stations used to gather data for the MEP tech report modeling and to develop the TMDL</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TMDL for total N for the </a:t>
            </a:r>
            <a:r>
              <a:rPr lang="en-US" sz="1200" kern="1200" dirty="0" err="1" smtClean="0">
                <a:solidFill>
                  <a:schemeClr val="tx1"/>
                </a:solidFill>
                <a:effectLst/>
                <a:latin typeface="Arial" charset="0"/>
                <a:ea typeface="+mn-ea"/>
                <a:cs typeface="+mn-cs"/>
              </a:rPr>
              <a:t>ChilmarkPond</a:t>
            </a:r>
            <a:r>
              <a:rPr lang="en-US" sz="1200" kern="1200" dirty="0" smtClean="0">
                <a:solidFill>
                  <a:schemeClr val="tx1"/>
                </a:solidFill>
                <a:effectLst/>
                <a:latin typeface="Arial" charset="0"/>
                <a:ea typeface="+mn-ea"/>
                <a:cs typeface="+mn-cs"/>
              </a:rPr>
              <a:t> estuarine system is based primarily on data collected, compiled and analyzed by University of Massachusetts Dartmouth’s School of Marine Science and Technology (SMAST) Coastal Systems Program and the town of Chilmark and the Martha’s Vineyard Commission, as part of the Massachusetts Estuaries Project (MEP).  The data were collected over a study period from 2003 through 2005 and 2010,2012, a period which will be referred to as the “present conditions” in the TMDL report, since it contains the most recent data available. </a:t>
            </a:r>
            <a:endParaRPr lang="en-US" sz="1200" baseline="0" dirty="0" smtClean="0"/>
          </a:p>
          <a:p>
            <a:endParaRPr lang="en-US" sz="12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Sentinel "station" is the average of the 5 long-term monitoring stations. The average was selected because given the relatively long periods between openings, dispersion and wind driven mixing result in a relatively uniform total nitrogen concentration throughout the estuary. In addition, the benthic animal community is also generally uniform in numbers of organisms and species composition .</a:t>
            </a:r>
          </a:p>
          <a:p>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MEP also examined the hydrodynamics of the</a:t>
            </a:r>
            <a:r>
              <a:rPr lang="en-US" sz="1200" kern="1200" baseline="0" dirty="0" smtClean="0">
                <a:solidFill>
                  <a:schemeClr val="tx1"/>
                </a:solidFill>
                <a:effectLst/>
                <a:latin typeface="Arial" charset="0"/>
                <a:ea typeface="+mn-ea"/>
                <a:cs typeface="+mn-cs"/>
              </a:rPr>
              <a:t> system.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relatively short flushing time of 2.3 days for the entire Pond system, “provides some confidence that the temporary channel allows enough exchange to significantly improve water quality during a typical breach event” </a:t>
            </a:r>
          </a:p>
          <a:p>
            <a:endParaRPr lang="en-US" dirty="0" smtClean="0"/>
          </a:p>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effectLst/>
                <a:latin typeface="Arial" charset="0"/>
                <a:ea typeface="+mn-ea"/>
                <a:cs typeface="+mn-cs"/>
              </a:rPr>
              <a:t>The primary ecological threat to the Chilmark Pond Estuarine System</a:t>
            </a:r>
            <a:r>
              <a:rPr lang="en-US" sz="1000" kern="1200" baseline="0" dirty="0" smtClean="0">
                <a:solidFill>
                  <a:schemeClr val="tx1"/>
                </a:solidFill>
                <a:effectLst/>
                <a:latin typeface="Arial" charset="0"/>
                <a:ea typeface="+mn-ea"/>
                <a:cs typeface="+mn-cs"/>
              </a:rPr>
              <a:t> </a:t>
            </a:r>
            <a:r>
              <a:rPr lang="en-US" sz="1000" kern="1200" dirty="0" smtClean="0">
                <a:solidFill>
                  <a:schemeClr val="tx1"/>
                </a:solidFill>
                <a:effectLst/>
                <a:latin typeface="Arial" charset="0"/>
                <a:ea typeface="+mn-ea"/>
                <a:cs typeface="+mn-cs"/>
              </a:rPr>
              <a:t>is degradation resulting from nutrient enrichment, chiefly nitrogen.</a:t>
            </a:r>
            <a:r>
              <a:rPr lang="en-US" sz="1000" b="1" kern="1200" dirty="0" smtClean="0">
                <a:solidFill>
                  <a:schemeClr val="tx1"/>
                </a:solidFill>
                <a:effectLst/>
                <a:latin typeface="Arial"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Chilmark Pond estuary is particularly vulnerable to the effects of nutrient enrichment from the watershed, due to its very limited tidal exchange and that circulation is mainly through wind driven mixing in the small tributary sub-</a:t>
            </a:r>
            <a:r>
              <a:rPr lang="en-US" sz="1200" kern="1200" dirty="0" err="1" smtClean="0">
                <a:solidFill>
                  <a:schemeClr val="tx1"/>
                </a:solidFill>
                <a:effectLst/>
                <a:latin typeface="Arial" charset="0"/>
                <a:ea typeface="+mn-ea"/>
                <a:cs typeface="+mn-cs"/>
              </a:rPr>
              <a:t>embayments</a:t>
            </a:r>
            <a:r>
              <a:rPr lang="en-US" sz="1200" kern="1200" dirty="0" smtClean="0">
                <a:solidFill>
                  <a:schemeClr val="tx1"/>
                </a:solidFill>
                <a:effectLst/>
                <a:latin typeface="Arial" charset="0"/>
                <a:ea typeface="+mn-ea"/>
                <a:cs typeface="+mn-cs"/>
              </a:rPr>
              <a:t>. In particular, the Chilmark Pond Estuary is subject to cultural eutrophication from nitrogen enriched groundwater and surface water flows and runoff from its watershed.</a:t>
            </a:r>
            <a:endParaRPr lang="en-US" sz="1200" b="1"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b="1" kern="1200" dirty="0" smtClean="0">
              <a:solidFill>
                <a:schemeClr val="tx1"/>
              </a:solidFill>
              <a:effectLst/>
              <a:latin typeface="Arial" charset="0"/>
              <a:ea typeface="+mn-ea"/>
              <a:cs typeface="+mn-cs"/>
            </a:endParaRPr>
          </a:p>
          <a:p>
            <a:r>
              <a:rPr lang="en-US" sz="1000" b="0" i="0" u="none" strike="noStrike" kern="1200" baseline="0" dirty="0" smtClean="0">
                <a:solidFill>
                  <a:schemeClr val="tx1"/>
                </a:solidFill>
                <a:latin typeface="Arial" charset="0"/>
                <a:ea typeface="+mn-ea"/>
                <a:cs typeface="+mn-cs"/>
              </a:rPr>
              <a:t>Since there is no record of eelgrass in this estuary in recent</a:t>
            </a:r>
          </a:p>
          <a:p>
            <a:r>
              <a:rPr lang="en-US" sz="1000" b="0" i="0" u="none" strike="noStrike" kern="1200" baseline="0" dirty="0" smtClean="0">
                <a:solidFill>
                  <a:schemeClr val="tx1"/>
                </a:solidFill>
                <a:latin typeface="Arial" charset="0"/>
                <a:ea typeface="+mn-ea"/>
                <a:cs typeface="+mn-cs"/>
              </a:rPr>
              <a:t>decades, the impairment of concern is that of benthic animal habitat (Table VIII-1).</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effectLst/>
                <a:latin typeface="Arial" charset="0"/>
                <a:ea typeface="+mn-ea"/>
                <a:cs typeface="+mn-cs"/>
              </a:rPr>
              <a:t>Along with water quality sampling, MEP  looked at eel grass habitat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kern="1200" dirty="0" smtClean="0">
              <a:solidFill>
                <a:schemeClr val="tx1"/>
              </a:solidFill>
              <a:effectLst/>
              <a:latin typeface="Arial" charset="0"/>
              <a:ea typeface="+mn-ea"/>
              <a:cs typeface="+mn-cs"/>
            </a:endParaRPr>
          </a:p>
          <a:p>
            <a:r>
              <a:rPr lang="en-US" sz="1000" b="0" i="0" u="none" strike="noStrike" kern="1200" baseline="0" dirty="0" smtClean="0">
                <a:solidFill>
                  <a:schemeClr val="tx1"/>
                </a:solidFill>
                <a:latin typeface="Arial" charset="0"/>
                <a:ea typeface="+mn-ea"/>
                <a:cs typeface="+mn-cs"/>
              </a:rPr>
              <a:t>At present, given moderate levels of watershed nitrogen loading and limited periodic tidal</a:t>
            </a:r>
          </a:p>
          <a:p>
            <a:r>
              <a:rPr lang="en-US" sz="1000" b="0" i="0" u="none" strike="noStrike" kern="1200" baseline="0" dirty="0" smtClean="0">
                <a:solidFill>
                  <a:schemeClr val="tx1"/>
                </a:solidFill>
                <a:latin typeface="Arial" charset="0"/>
                <a:ea typeface="+mn-ea"/>
                <a:cs typeface="+mn-cs"/>
              </a:rPr>
              <a:t>exchange and the nitrogen, chlorophyll and oxygen levels within the pond basins (2000-2012), it</a:t>
            </a:r>
          </a:p>
          <a:p>
            <a:r>
              <a:rPr lang="en-US" sz="1000" b="0" i="0" u="none" strike="noStrike" kern="1200" baseline="0" dirty="0" smtClean="0">
                <a:solidFill>
                  <a:schemeClr val="tx1"/>
                </a:solidFill>
                <a:latin typeface="Arial" charset="0"/>
                <a:ea typeface="+mn-ea"/>
                <a:cs typeface="+mn-cs"/>
              </a:rPr>
              <a:t>can be concluded that Chilmark Pond is not presently supportive of eelgrass beds and has not supported eelgrass habitat for at least 50 years.</a:t>
            </a:r>
          </a:p>
          <a:p>
            <a:r>
              <a:rPr lang="en-US" sz="1000" b="0" i="0" u="none" strike="noStrike" kern="1200" baseline="0" dirty="0" smtClean="0">
                <a:solidFill>
                  <a:schemeClr val="tx1"/>
                </a:solidFill>
                <a:latin typeface="Arial" charset="0"/>
                <a:ea typeface="+mn-ea"/>
                <a:cs typeface="+mn-cs"/>
              </a:rPr>
              <a:t>Given that the pond's water quality is controlled in significant part by the amount of induced tidal</a:t>
            </a:r>
          </a:p>
          <a:p>
            <a:r>
              <a:rPr lang="en-US" sz="1000" b="0" i="0" u="none" strike="noStrike" kern="1200" baseline="0" dirty="0" smtClean="0">
                <a:solidFill>
                  <a:schemeClr val="tx1"/>
                </a:solidFill>
                <a:latin typeface="Arial" charset="0"/>
                <a:ea typeface="+mn-ea"/>
                <a:cs typeface="+mn-cs"/>
              </a:rPr>
              <a:t>flushing, it is likely that the Pond has had negligible eelgrass habitat for the past century.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919893" cy="4183380"/>
          </a:xfrm>
        </p:spPr>
        <p:txBody>
          <a:bodyPr>
            <a:normAutofit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800" dirty="0" smtClean="0"/>
              <a:t>Many of you are already familiar</a:t>
            </a:r>
            <a:r>
              <a:rPr lang="en-US" sz="1800" baseline="0" dirty="0" smtClean="0"/>
              <a:t> with the </a:t>
            </a:r>
            <a:r>
              <a:rPr lang="en-US" sz="1800" kern="1200" dirty="0" smtClean="0">
                <a:solidFill>
                  <a:schemeClr val="tx1"/>
                </a:solidFill>
                <a:latin typeface="Arial" charset="0"/>
                <a:ea typeface="+mn-ea"/>
                <a:cs typeface="+mn-cs"/>
              </a:rPr>
              <a:t>Massachusetts Estuaries Project </a:t>
            </a:r>
            <a:endParaRPr lang="en-US" sz="18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800" dirty="0" smtClean="0"/>
              <a:t>Briefly,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800" dirty="0" smtClean="0"/>
              <a:t>The Massachusetts Estuaries Project or MEP  is a collaborative effort to Provide Communities with Estuary specific, science-based recommendations to improve water and habitat quality</a:t>
            </a:r>
            <a:r>
              <a:rPr lang="en-US" sz="1800" baseline="0" dirty="0" smtClean="0"/>
              <a:t> to 70 </a:t>
            </a:r>
            <a:r>
              <a:rPr lang="en-US" sz="1800" baseline="0" dirty="0" err="1" smtClean="0"/>
              <a:t>embayments</a:t>
            </a:r>
            <a:r>
              <a:rPr lang="en-US" sz="1800" baseline="0" dirty="0" smtClean="0"/>
              <a:t> using a linked watershed model.</a:t>
            </a:r>
            <a:endParaRPr lang="en-US" sz="1800" dirty="0" smtClean="0"/>
          </a:p>
          <a:p>
            <a:endParaRPr lang="en-US" sz="1800" dirty="0" smtClean="0"/>
          </a:p>
          <a:p>
            <a:r>
              <a:rPr lang="en-US" sz="1800" dirty="0" smtClean="0"/>
              <a:t>Slide is a map of the 70 communities within the project- About</a:t>
            </a:r>
            <a:r>
              <a:rPr lang="en-US" sz="1800" baseline="0" dirty="0" smtClean="0"/>
              <a:t> 54 reports (draft or final) have been prepared so far.</a:t>
            </a:r>
            <a:r>
              <a:rPr lang="en-US" sz="1800" dirty="0" smtClean="0">
                <a:solidFill>
                  <a:srgbClr val="FFFF00"/>
                </a:solidFill>
              </a:rPr>
              <a:t> </a:t>
            </a:r>
          </a:p>
          <a:p>
            <a:endParaRPr lang="en-US" dirty="0" smtClean="0"/>
          </a:p>
          <a:p>
            <a:r>
              <a:rPr lang="en-US" dirty="0" smtClean="0"/>
              <a:t>roughly 89 embayment systems in Southeastern MA including Cape Cod, Buzzards Bay, and the Islands of Nantucket and Martha’s Vineyard. </a:t>
            </a:r>
            <a:endParaRPr lang="en-US" sz="1200" kern="1200" dirty="0" smtClean="0">
              <a:solidFill>
                <a:schemeClr val="tx1"/>
              </a:solidFill>
              <a:latin typeface="Arial" charset="0"/>
              <a:ea typeface="+mn-ea"/>
              <a:cs typeface="+mn-cs"/>
            </a:endParaRPr>
          </a:p>
          <a:p>
            <a:endParaRPr lang="en-US" sz="1800" dirty="0" smtClean="0">
              <a:solidFill>
                <a:srgbClr val="FFFF00"/>
              </a:solidFill>
            </a:endParaRPr>
          </a:p>
          <a:p>
            <a:endParaRPr lang="en-US" sz="1800" dirty="0" smtClean="0">
              <a:solidFill>
                <a:srgbClr val="FFFF00"/>
              </a:solidFill>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 what is contributing to all this nitrogen.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Land-use and wastewater analysis found that approximately 46% of the </a:t>
            </a:r>
            <a:r>
              <a:rPr lang="en-US" sz="1200" i="1" kern="1200" dirty="0" smtClean="0">
                <a:solidFill>
                  <a:schemeClr val="tx1"/>
                </a:solidFill>
                <a:effectLst/>
                <a:latin typeface="Arial" charset="0"/>
                <a:ea typeface="+mn-ea"/>
                <a:cs typeface="+mn-cs"/>
              </a:rPr>
              <a:t>controllable </a:t>
            </a:r>
            <a:r>
              <a:rPr lang="en-US" sz="1200" kern="1200" dirty="0" smtClean="0">
                <a:solidFill>
                  <a:schemeClr val="tx1"/>
                </a:solidFill>
                <a:effectLst/>
                <a:latin typeface="Arial" charset="0"/>
                <a:ea typeface="+mn-ea"/>
                <a:cs typeface="+mn-cs"/>
              </a:rPr>
              <a:t>watershed nitrogen load (system-wide) was from agricultural activity (animals and fertilizers) while approximately 41% was from septic systems.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however,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Septic systems are the largest source of controllable nitrogen watershed load in East, or Lower, Chilmark Pond representing  64% and In West, or Upper, Chilmark Pond agriculture (animals and fertilizers) is the largest source of controllable watershed nitrogen load representing 61% of the total controllable load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However, atmospheric deposition is not considered  a locally controllable sources of N.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Local control load represents only those</a:t>
            </a:r>
            <a:r>
              <a:rPr lang="en-US" sz="1200" kern="1200" baseline="0" dirty="0" smtClean="0">
                <a:solidFill>
                  <a:schemeClr val="tx1"/>
                </a:solidFill>
                <a:effectLst/>
                <a:latin typeface="Arial" charset="0"/>
                <a:ea typeface="+mn-ea"/>
                <a:cs typeface="+mn-cs"/>
              </a:rPr>
              <a:t> sources that can potentially be under local regulatory control.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It is important to note that the analysis of future nitrogen loading (build-out) to the Chilmark Pond estuarine system focuses upon additional shifts in land-use from forest/grasslands to residential and commercial development. However, the MEP analysis indicates that significant increases in nitrogen loading can occur under present land-uses, due to shifts in occupancy, shifts from seasonal to year-round usage and increasing use of fertilizers. Therefore, watershed-estuarine nitrogen management must include management approaches to prevent increased nitrogen loading from both shifts in land-uses (new sources) and from loading increases of current land-uses.</a:t>
            </a: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____________________</a:t>
            </a:r>
          </a:p>
          <a:p>
            <a:r>
              <a:rPr lang="en-US" sz="1200" kern="1200" dirty="0" smtClean="0">
                <a:solidFill>
                  <a:schemeClr val="tx1"/>
                </a:solidFill>
                <a:effectLst/>
                <a:latin typeface="Arial" charset="0"/>
                <a:ea typeface="+mn-ea"/>
                <a:cs typeface="+mn-cs"/>
              </a:rPr>
              <a:t>The Dukes Soil Conservation District (DSCD) evaluated the agricultural portion of the Tisbury Great Pond Massachusetts Estuaries Project (MEP) nitrogen load. The nitrogen from agricultural sources has been determined to be more than 40 percent of the total load on adjacent surface waters, exceeding wastewater sources. The substantial agricultural source is unique to the watersheds so far evaluated under MEP.</a:t>
            </a:r>
          </a:p>
          <a:p>
            <a:endParaRPr lang="en-US" sz="1200" kern="1200" baseline="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study will carry out a survey of all farmers in the watershed. The goal is to determine the nutrient budgets for all farms within the watershed. In turn, the survey results will confirm or correct the MEP study’s nutrient-usage figures for both applied fertilizer and livestock waste, identify options to reduce nutrient sources where possible, and provide technical and financial resources to farm operators through the Natural Resource Conservation Service (NRCS) to reduce or eliminate sources.</a:t>
            </a:r>
          </a:p>
          <a:p>
            <a:endParaRPr lang="en-US" sz="1200" b="0" i="0" u="none" strike="noStrike" kern="1200" baseline="0" dirty="0" smtClean="0">
              <a:solidFill>
                <a:schemeClr val="tx1"/>
              </a:solidFill>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Mean observed nitrogen concentration is the average of 2004 data, ranges show the upper to lower regions (highest-lowest) of an sub-embayment.</a:t>
            </a:r>
          </a:p>
          <a:p>
            <a:r>
              <a:rPr lang="en-US" sz="1200" b="0" i="0" u="none" strike="noStrike" kern="1200" baseline="0" dirty="0" smtClean="0">
                <a:solidFill>
                  <a:schemeClr val="tx1"/>
                </a:solidFill>
                <a:latin typeface="Arial" charset="0"/>
                <a:ea typeface="+mn-ea"/>
                <a:cs typeface="+mn-cs"/>
              </a:rPr>
              <a:t>Individual yearly means and standard deviations in Table VI-1.</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For restoration of the Chilmark Pond Embayment System, the primary nitrogen</a:t>
            </a:r>
          </a:p>
          <a:p>
            <a:r>
              <a:rPr lang="en-US" sz="1200" b="0" i="0" u="none" strike="noStrike" kern="1200" baseline="0" dirty="0" smtClean="0">
                <a:solidFill>
                  <a:schemeClr val="tx1"/>
                </a:solidFill>
                <a:latin typeface="Arial" charset="0"/>
                <a:ea typeface="+mn-ea"/>
                <a:cs typeface="+mn-cs"/>
              </a:rPr>
              <a:t>threshold at the "sentinel station" will need to be achieved. At the point that the threshold</a:t>
            </a:r>
          </a:p>
          <a:p>
            <a:r>
              <a:rPr lang="en-US" sz="1200" b="0" i="0" u="none" strike="noStrike" kern="1200" baseline="0" dirty="0" smtClean="0">
                <a:solidFill>
                  <a:schemeClr val="tx1"/>
                </a:solidFill>
                <a:latin typeface="Arial" charset="0"/>
                <a:ea typeface="+mn-ea"/>
                <a:cs typeface="+mn-cs"/>
              </a:rPr>
              <a:t>level is attained at the sentinel station, water column nutrient concentrations will also be at a</a:t>
            </a:r>
          </a:p>
          <a:p>
            <a:r>
              <a:rPr lang="en-US" sz="1200" b="0" i="0" u="none" strike="noStrike" kern="1200" baseline="0" dirty="0" smtClean="0">
                <a:solidFill>
                  <a:schemeClr val="tx1"/>
                </a:solidFill>
                <a:latin typeface="Arial" charset="0"/>
                <a:ea typeface="+mn-ea"/>
                <a:cs typeface="+mn-cs"/>
              </a:rPr>
              <a:t>level that will be supportive of healthy </a:t>
            </a:r>
            <a:r>
              <a:rPr lang="en-US" sz="1200" b="0" i="0" u="none" strike="noStrike" kern="1200" baseline="0" dirty="0" err="1" smtClean="0">
                <a:solidFill>
                  <a:schemeClr val="tx1"/>
                </a:solidFill>
                <a:latin typeface="Arial" charset="0"/>
                <a:ea typeface="+mn-ea"/>
                <a:cs typeface="+mn-cs"/>
              </a:rPr>
              <a:t>infaunal</a:t>
            </a:r>
            <a:r>
              <a:rPr lang="en-US" sz="1200" b="0" i="0" u="none" strike="noStrike" kern="1200" baseline="0" dirty="0" smtClean="0">
                <a:solidFill>
                  <a:schemeClr val="tx1"/>
                </a:solidFill>
                <a:latin typeface="Arial" charset="0"/>
                <a:ea typeface="+mn-ea"/>
                <a:cs typeface="+mn-cs"/>
              </a:rPr>
              <a:t> communities. The results of the Linked</a:t>
            </a:r>
          </a:p>
          <a:p>
            <a:r>
              <a:rPr lang="en-US" sz="1200" b="0" i="0" u="none" strike="noStrike" kern="1200" baseline="0" dirty="0" smtClean="0">
                <a:solidFill>
                  <a:schemeClr val="tx1"/>
                </a:solidFill>
                <a:latin typeface="Arial" charset="0"/>
                <a:ea typeface="+mn-ea"/>
                <a:cs typeface="+mn-cs"/>
              </a:rPr>
              <a:t>Watershed-Embayment modeling are used to ascertain that when the nitrogen threshold is</a:t>
            </a:r>
          </a:p>
          <a:p>
            <a:r>
              <a:rPr lang="en-US" sz="1200" b="0" i="0" u="none" strike="noStrike" kern="1200" baseline="0" dirty="0" smtClean="0">
                <a:solidFill>
                  <a:schemeClr val="tx1"/>
                </a:solidFill>
                <a:latin typeface="Arial" charset="0"/>
                <a:ea typeface="+mn-ea"/>
                <a:cs typeface="+mn-cs"/>
              </a:rPr>
              <a:t>attained, TN levels in the regions associated with the primary criteria of healthy infauna are</a:t>
            </a:r>
          </a:p>
          <a:p>
            <a:r>
              <a:rPr lang="en-US" sz="1200" b="0" i="0" u="none" strike="noStrike" kern="1200" baseline="0" dirty="0" smtClean="0">
                <a:solidFill>
                  <a:schemeClr val="tx1"/>
                </a:solidFill>
                <a:latin typeface="Arial" charset="0"/>
                <a:ea typeface="+mn-ea"/>
                <a:cs typeface="+mn-cs"/>
              </a:rPr>
              <a:t>also within an acceptable range.</a:t>
            </a:r>
          </a:p>
          <a:p>
            <a:endParaRPr lang="en-US" sz="1200" b="0" i="0" u="none" strike="noStrike" kern="1200" baseline="0" dirty="0" smtClean="0">
              <a:solidFill>
                <a:schemeClr val="tx1"/>
              </a:solidFill>
              <a:latin typeface="Arial" charset="0"/>
              <a:ea typeface="+mn-ea"/>
              <a:cs typeface="+mn-cs"/>
            </a:endParaRPr>
          </a:p>
          <a:p>
            <a:r>
              <a:rPr lang="en-US" dirty="0" smtClean="0"/>
              <a:t>After characterizing present conditions and nutrient loads, The MEP conducts a nitrogen threshold analysis.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This graph shows the average total N concentrations from present (observed)</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loading from 2004 </a:t>
            </a:r>
            <a:r>
              <a:rPr lang="en-US" sz="1200" kern="1200" baseline="0" dirty="0" smtClean="0">
                <a:solidFill>
                  <a:schemeClr val="tx1"/>
                </a:solidFill>
                <a:effectLst/>
                <a:latin typeface="Arial" charset="0"/>
                <a:ea typeface="+mn-ea"/>
                <a:cs typeface="+mn-cs"/>
              </a:rPr>
              <a:t>and the </a:t>
            </a:r>
            <a:r>
              <a:rPr lang="en-US" sz="1200" kern="1200" dirty="0" smtClean="0">
                <a:solidFill>
                  <a:schemeClr val="tx1"/>
                </a:solidFill>
                <a:effectLst/>
                <a:latin typeface="Arial" charset="0"/>
                <a:ea typeface="+mn-ea"/>
                <a:cs typeface="+mn-cs"/>
              </a:rPr>
              <a:t>Target to be achieved</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Restoration of impaired </a:t>
            </a:r>
            <a:r>
              <a:rPr lang="en-US" sz="1200" b="0" i="0" u="none" strike="noStrike" kern="1200" baseline="0" dirty="0" err="1" smtClean="0">
                <a:solidFill>
                  <a:schemeClr val="tx1"/>
                </a:solidFill>
                <a:latin typeface="Arial" charset="0"/>
                <a:ea typeface="+mn-ea"/>
                <a:cs typeface="+mn-cs"/>
              </a:rPr>
              <a:t>infaunal</a:t>
            </a:r>
            <a:r>
              <a:rPr lang="en-US" sz="1200" b="0" i="0" u="none" strike="noStrike" kern="1200" baseline="0" dirty="0" smtClean="0">
                <a:solidFill>
                  <a:schemeClr val="tx1"/>
                </a:solidFill>
                <a:latin typeface="Arial" charset="0"/>
                <a:ea typeface="+mn-ea"/>
                <a:cs typeface="+mn-cs"/>
              </a:rPr>
              <a:t> habitat is the restoration goal. </a:t>
            </a:r>
            <a:r>
              <a:rPr lang="en-US" sz="1200" b="0" i="0" u="none" strike="noStrike" kern="1200" baseline="0" dirty="0" err="1" smtClean="0">
                <a:solidFill>
                  <a:schemeClr val="tx1"/>
                </a:solidFill>
                <a:latin typeface="Arial" charset="0"/>
                <a:ea typeface="+mn-ea"/>
                <a:cs typeface="+mn-cs"/>
              </a:rPr>
              <a:t>Infaunal</a:t>
            </a:r>
            <a:r>
              <a:rPr lang="en-US" sz="1200" b="0" i="0" u="none" strike="noStrike" kern="1200" baseline="0" dirty="0" smtClean="0">
                <a:solidFill>
                  <a:schemeClr val="tx1"/>
                </a:solidFill>
                <a:latin typeface="Arial" charset="0"/>
                <a:ea typeface="+mn-ea"/>
                <a:cs typeface="+mn-cs"/>
              </a:rPr>
              <a:t> animal habitat is a critical resource to the Chilmark Pond Estuary and estuaries in general. Since there are no unimpaired </a:t>
            </a:r>
            <a:r>
              <a:rPr lang="en-US" sz="1200" b="0" i="0" u="none" strike="noStrike" kern="1200" baseline="0" dirty="0" err="1" smtClean="0">
                <a:solidFill>
                  <a:schemeClr val="tx1"/>
                </a:solidFill>
                <a:latin typeface="Arial" charset="0"/>
                <a:ea typeface="+mn-ea"/>
                <a:cs typeface="+mn-cs"/>
              </a:rPr>
              <a:t>infaunal</a:t>
            </a:r>
            <a:r>
              <a:rPr lang="en-US" sz="1200" b="0" i="0" u="none" strike="noStrike" kern="1200" baseline="0" dirty="0" smtClean="0">
                <a:solidFill>
                  <a:schemeClr val="tx1"/>
                </a:solidFill>
                <a:latin typeface="Arial" charset="0"/>
                <a:ea typeface="+mn-ea"/>
                <a:cs typeface="+mn-cs"/>
              </a:rPr>
              <a:t> animal habitat areas remaining in the Chilmark Pond Estuary, comparisons to the soft bottom basins of other nearby estuarine systems were relied upon for setting the nitrogen threshold for healthy </a:t>
            </a:r>
            <a:r>
              <a:rPr lang="en-US" sz="1200" b="0" i="0" u="none" strike="noStrike" kern="1200" baseline="0" dirty="0" err="1" smtClean="0">
                <a:solidFill>
                  <a:schemeClr val="tx1"/>
                </a:solidFill>
                <a:latin typeface="Arial" charset="0"/>
                <a:ea typeface="+mn-ea"/>
                <a:cs typeface="+mn-cs"/>
              </a:rPr>
              <a:t>infaunal</a:t>
            </a:r>
            <a:r>
              <a:rPr lang="en-US" sz="1200" b="0" i="0" u="none" strike="noStrike" kern="1200" baseline="0" dirty="0" smtClean="0">
                <a:solidFill>
                  <a:schemeClr val="tx1"/>
                </a:solidFill>
                <a:latin typeface="Arial" charset="0"/>
                <a:ea typeface="+mn-ea"/>
                <a:cs typeface="+mn-cs"/>
              </a:rPr>
              <a:t> habitat at a nitrogen level of TN &lt;0.5 mg TN L- 1.</a:t>
            </a:r>
            <a:endParaRPr lang="en-US" dirty="0" smtClean="0"/>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Present TN levels within the Chilmark Pond Estuary during summer are ~0.74 mg TN L-1, consistent with the observed lack of eelgrass beds and impaired benthic animal habitat. Based upon comparisons to other systems, the current TN level within the Chilmark Pond Estuary, the periodic oxygen depletions and phytoplankton blooms, it appears that a water column nitrogen threshold for the Chilmark Pond Estuary of 0.50 mg TN L-1 is required for restoration. All habitat metrics indicate a moderate to moderate/significant level of habitat impairment (Table VIII-1). While the TN level is significantly above the threshold (0.74 versus 0.5 mg TN L-1) the system is still supporting a productive if clearly impaired benthic animal community.</a:t>
            </a:r>
          </a:p>
          <a:p>
            <a:endParaRPr lang="en-US" sz="1200" kern="1200" dirty="0" smtClean="0">
              <a:solidFill>
                <a:schemeClr val="tx1"/>
              </a:solidFill>
              <a:effectLst/>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To restore benthic habitat, load reduction focused on lowering average TN levels of stations with the main basin to 0.50 mg/L during the summer months, when benthic regeneration and algae production is greatest. This goal was achieved by reducing the watershed loading to the pond and assuming the pond is breached three times a year. Watershed loading was reduced from present conditions until the combined time averaged TN concentration would remain below 0.50 mg/L during a 120-day period during the summer months. The threshold modeling assumptions include a successful spring breach, which remains open for 8 days and lowers the average pond TN concentration to 0.33 mg/L. The Pond is also allowed to be closed for 120 days, which allows the time for the water level in the pond to rise.</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21</a:t>
            </a:fld>
            <a:endParaRPr lang="en-US"/>
          </a:p>
        </p:txBody>
      </p:sp>
    </p:spTree>
    <p:extLst>
      <p:ext uri="{BB962C8B-B14F-4D97-AF65-F5344CB8AC3E}">
        <p14:creationId xmlns:p14="http://schemas.microsoft.com/office/powerpoint/2010/main" val="2274006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graph shows the watershed load that will achieve the identified target threshold N concentration at the identified sentinel station.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Based on the MEP work and their resulting Technical report, the Department has determined the Total maximum Daily Loads ( TMDL ) of TN that will meet the target threshold concentrations  0.50 kg/ day.</a:t>
            </a:r>
            <a:r>
              <a:rPr lang="en-US" sz="1200" kern="1200" dirty="0" smtClean="0">
                <a:solidFill>
                  <a:schemeClr val="tx1"/>
                </a:solidFill>
                <a:effectLst/>
                <a:latin typeface="Arial" charset="0"/>
                <a:ea typeface="+mn-ea"/>
                <a:cs typeface="+mn-cs"/>
              </a:rPr>
              <a:t> </a:t>
            </a: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The sum of target threshold watershed load, sediment load and atmospheric deposition load</a:t>
            </a:r>
            <a:r>
              <a:rPr lang="en-US" sz="1200" kern="1200" baseline="0" dirty="0" smtClean="0">
                <a:solidFill>
                  <a:schemeClr val="tx1"/>
                </a:solidFill>
                <a:effectLst/>
                <a:latin typeface="Arial" charset="0"/>
                <a:ea typeface="+mn-ea"/>
                <a:cs typeface="+mn-cs"/>
              </a:rPr>
              <a:t> gives you the TMDL.</a:t>
            </a:r>
            <a:endParaRPr lang="en-US" sz="1200" kern="1200" dirty="0" smtClean="0">
              <a:solidFill>
                <a:schemeClr val="tx1"/>
              </a:solidFill>
              <a:effectLst/>
              <a:latin typeface="Arial" charset="0"/>
              <a:ea typeface="+mn-ea"/>
              <a:cs typeface="+mn-cs"/>
            </a:endParaRPr>
          </a:p>
          <a:p>
            <a:r>
              <a:rPr lang="en-US" dirty="0" smtClean="0"/>
              <a:t>________________</a:t>
            </a:r>
          </a:p>
          <a:p>
            <a:r>
              <a:rPr lang="en-US" sz="1200" kern="1200" baseline="30000" dirty="0" smtClean="0">
                <a:solidFill>
                  <a:schemeClr val="tx1"/>
                </a:solidFill>
                <a:effectLst/>
                <a:latin typeface="Arial" charset="0"/>
                <a:ea typeface="+mn-ea"/>
                <a:cs typeface="+mn-cs"/>
              </a:rPr>
              <a:t>1  </a:t>
            </a:r>
            <a:r>
              <a:rPr lang="en-US" sz="1200" kern="1200" dirty="0" smtClean="0">
                <a:solidFill>
                  <a:schemeClr val="tx1"/>
                </a:solidFill>
                <a:effectLst/>
                <a:latin typeface="Arial" charset="0"/>
                <a:ea typeface="+mn-ea"/>
                <a:cs typeface="+mn-cs"/>
              </a:rPr>
              <a:t>Target threshold watershed load is the load from the watershed needed to meet the embayment target threshold nitrogen concentration identified in Table 3.</a:t>
            </a:r>
          </a:p>
          <a:p>
            <a:r>
              <a:rPr lang="en-US" sz="1200" kern="1200" baseline="30000" dirty="0" smtClean="0">
                <a:solidFill>
                  <a:schemeClr val="tx1"/>
                </a:solidFill>
                <a:effectLst/>
                <a:latin typeface="Arial" charset="0"/>
                <a:ea typeface="+mn-ea"/>
                <a:cs typeface="+mn-cs"/>
              </a:rPr>
              <a:t>2  </a:t>
            </a:r>
            <a:r>
              <a:rPr lang="en-US" sz="1200" kern="1200" dirty="0" smtClean="0">
                <a:solidFill>
                  <a:schemeClr val="tx1"/>
                </a:solidFill>
                <a:effectLst/>
                <a:latin typeface="Arial" charset="0"/>
                <a:ea typeface="+mn-ea"/>
                <a:cs typeface="+mn-cs"/>
              </a:rPr>
              <a:t>Projected sediment N loadings obtained by reducing the present loading rates (Table 5) proportional to proposed watershed load reductions and factoring in the existing and projected future concentrations of PON. Negative fluxes set to zero.</a:t>
            </a:r>
          </a:p>
          <a:p>
            <a:r>
              <a:rPr lang="en-US" sz="1200" kern="1200" baseline="30000" dirty="0" smtClean="0">
                <a:solidFill>
                  <a:schemeClr val="tx1"/>
                </a:solidFill>
                <a:effectLst/>
                <a:latin typeface="Arial" charset="0"/>
                <a:ea typeface="+mn-ea"/>
                <a:cs typeface="+mn-cs"/>
              </a:rPr>
              <a:t>3 </a:t>
            </a:r>
            <a:r>
              <a:rPr lang="en-US" sz="1200" kern="1200" dirty="0" smtClean="0">
                <a:solidFill>
                  <a:schemeClr val="tx1"/>
                </a:solidFill>
                <a:effectLst/>
                <a:latin typeface="Arial" charset="0"/>
                <a:ea typeface="+mn-ea"/>
                <a:cs typeface="+mn-cs"/>
              </a:rPr>
              <a:t>Sum of target threshold watershed load, atmospheric deposition load and sediment (benthic) load.</a:t>
            </a:r>
          </a:p>
          <a:p>
            <a:endParaRPr lang="en-US" sz="1200" kern="1200" dirty="0" smtClean="0">
              <a:solidFill>
                <a:schemeClr val="tx1"/>
              </a:solidFill>
              <a:effectLst/>
              <a:latin typeface="Arial" charset="0"/>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Arial" charset="0"/>
                <a:ea typeface="+mn-ea"/>
                <a:cs typeface="+mn-cs"/>
              </a:rPr>
              <a:t>Finally, SMAST runs the linked watershed embayment</a:t>
            </a:r>
            <a:r>
              <a:rPr lang="en-US" sz="1200" kern="1200" baseline="0" dirty="0" smtClean="0">
                <a:solidFill>
                  <a:schemeClr val="tx1"/>
                </a:solidFill>
                <a:latin typeface="Arial" charset="0"/>
                <a:ea typeface="+mn-ea"/>
                <a:cs typeface="+mn-cs"/>
              </a:rPr>
              <a:t> model using different watershed nitrogen loading rates to determine the loading rate that will achieve the target threshold concentration at the sentinel station. </a:t>
            </a: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differences between the modeled nitrogen load required to achieve the target concentration and the present watershed load  represents the management goals for restoration and protection of the embayment.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To meet the TMDL, a 13.5% reduction of the total watershed nitrogen</a:t>
            </a:r>
            <a:r>
              <a:rPr lang="en-US" sz="1200" b="1" kern="1200" baseline="0" dirty="0" smtClean="0">
                <a:solidFill>
                  <a:schemeClr val="tx1"/>
                </a:solidFill>
                <a:latin typeface="Arial" charset="0"/>
                <a:ea typeface="+mn-ea"/>
                <a:cs typeface="+mn-cs"/>
              </a:rPr>
              <a:t> load  is necessary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*From Tables ES-2and VIII-3 in the MEP Technical Report.</a:t>
            </a:r>
          </a:p>
          <a:p>
            <a:r>
              <a:rPr lang="en-US" sz="1200" b="0" i="0" u="none" strike="noStrike" kern="1200" baseline="0" dirty="0" smtClean="0">
                <a:solidFill>
                  <a:schemeClr val="tx1"/>
                </a:solidFill>
                <a:latin typeface="Arial" charset="0"/>
                <a:ea typeface="+mn-ea"/>
                <a:cs typeface="+mn-cs"/>
              </a:rPr>
              <a:t>(1) Composed of combined natural background, fertilizer, runoff, and septic system loadings.</a:t>
            </a:r>
          </a:p>
          <a:p>
            <a:r>
              <a:rPr lang="en-US" sz="1200" b="0" i="0" u="none" strike="noStrike" kern="1200" baseline="0" dirty="0" smtClean="0">
                <a:solidFill>
                  <a:schemeClr val="tx1"/>
                </a:solidFill>
                <a:latin typeface="Arial" charset="0"/>
                <a:ea typeface="+mn-ea"/>
                <a:cs typeface="+mn-cs"/>
              </a:rPr>
              <a:t>(2) Target threshold watershed load is the load from the watershed needed to meet the embayment threshold concentration identified in Table ES-1.</a:t>
            </a:r>
          </a:p>
          <a:p>
            <a:r>
              <a:rPr lang="en-US" sz="1200" b="0" i="0" u="none" strike="noStrike" kern="1200" baseline="0" dirty="0" smtClean="0">
                <a:solidFill>
                  <a:schemeClr val="tx1"/>
                </a:solidFill>
                <a:latin typeface="Arial" charset="0"/>
                <a:ea typeface="+mn-ea"/>
                <a:cs typeface="+mn-cs"/>
              </a:rPr>
              <a:t>(3) Projected future flux (present rates reduced approximately proportional to watershed load reductions).</a:t>
            </a:r>
          </a:p>
          <a:p>
            <a:r>
              <a:rPr lang="en-US" sz="1200" b="0" i="0" u="none" strike="noStrike" kern="1200" baseline="0" dirty="0" smtClean="0">
                <a:solidFill>
                  <a:schemeClr val="tx1"/>
                </a:solidFill>
                <a:latin typeface="Arial" charset="0"/>
                <a:ea typeface="+mn-ea"/>
                <a:cs typeface="+mn-cs"/>
              </a:rPr>
              <a:t>(4) Sum of target threshold watershed load, atmospheric deposition load, and benthic flux load.</a:t>
            </a:r>
            <a:r>
              <a:rPr lang="en-US" sz="1200" kern="1200" dirty="0" smtClean="0">
                <a:solidFill>
                  <a:schemeClr val="tx1"/>
                </a:solidFill>
                <a:latin typeface="Arial" charset="0"/>
                <a:ea typeface="+mn-ea"/>
                <a:cs typeface="+mn-cs"/>
              </a:rPr>
              <a:t/>
            </a:r>
            <a:br>
              <a:rPr lang="en-US" sz="1200" kern="1200" dirty="0" smtClean="0">
                <a:solidFill>
                  <a:schemeClr val="tx1"/>
                </a:solidFill>
                <a:latin typeface="Arial" charset="0"/>
                <a:ea typeface="+mn-ea"/>
                <a:cs typeface="+mn-cs"/>
              </a:rPr>
            </a:br>
            <a:r>
              <a:rPr lang="en-US" sz="1200" b="1" kern="1200" dirty="0" smtClean="0">
                <a:solidFill>
                  <a:schemeClr val="tx1"/>
                </a:solidFill>
                <a:latin typeface="Arial" charset="0"/>
                <a:ea typeface="+mn-ea"/>
                <a:cs typeface="+mn-cs"/>
              </a:rPr>
              <a:t> </a:t>
            </a:r>
            <a:endParaRPr lang="en-US" sz="1200" u="sng" kern="1200" dirty="0" smtClean="0">
              <a:solidFill>
                <a:schemeClr val="tx1"/>
              </a:solidFill>
              <a:effectLst/>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Given the relatively low watershed nitrogen load to the Chilmark Pond estuarine basins, it may be difficult to lower TN levels by ~0.2 mg L-1 to meet the threshold. This is consistent with the MEP measurements of periodically opened basins and systems with significantly restricted</a:t>
            </a:r>
          </a:p>
          <a:p>
            <a:r>
              <a:rPr lang="en-US" sz="1200" b="0" i="0" u="none" strike="noStrike" kern="1200" baseline="0" dirty="0" smtClean="0">
                <a:solidFill>
                  <a:schemeClr val="tx1"/>
                </a:solidFill>
                <a:latin typeface="Arial" charset="0"/>
                <a:ea typeface="+mn-ea"/>
                <a:cs typeface="+mn-cs"/>
              </a:rPr>
              <a:t>tidal flows, such as </a:t>
            </a:r>
            <a:r>
              <a:rPr lang="en-US" sz="1200" b="0" i="0" u="none" strike="noStrike" kern="1200" baseline="0" dirty="0" err="1" smtClean="0">
                <a:solidFill>
                  <a:schemeClr val="tx1"/>
                </a:solidFill>
                <a:latin typeface="Arial" charset="0"/>
                <a:ea typeface="+mn-ea"/>
                <a:cs typeface="+mn-cs"/>
              </a:rPr>
              <a:t>Rushy</a:t>
            </a:r>
            <a:r>
              <a:rPr lang="en-US" sz="1200" b="0" i="0" u="none" strike="noStrike" kern="1200" baseline="0" dirty="0" smtClean="0">
                <a:solidFill>
                  <a:schemeClr val="tx1"/>
                </a:solidFill>
                <a:latin typeface="Arial" charset="0"/>
                <a:ea typeface="+mn-ea"/>
                <a:cs typeface="+mn-cs"/>
              </a:rPr>
              <a:t> Marsh Pond, Farm Pond. In such cases increases in the amount, duration or frequency of tidal exchange, generally through openings is needed to lower the level of nitrogen enrichment and restore the impaired habitats. This will likely be the case for</a:t>
            </a:r>
          </a:p>
          <a:p>
            <a:r>
              <a:rPr lang="en-US" sz="1200" b="0" i="0" u="none" strike="noStrike" kern="1200" baseline="0" dirty="0" smtClean="0">
                <a:solidFill>
                  <a:schemeClr val="tx1"/>
                </a:solidFill>
                <a:latin typeface="Arial" charset="0"/>
                <a:ea typeface="+mn-ea"/>
                <a:cs typeface="+mn-cs"/>
              </a:rPr>
              <a:t>Chilmark Pond, as well.</a:t>
            </a:r>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C404F2E4-D5B5-486E-877F-81F7283B610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above modeling results provide one scenario of achieving the threshold level for the sentinel site within the estuarine system. This example does not represent the only method for achieving this goal.  The town of Chilmark is encouraged to evaluate other load reduction scenarios and take any reasonable steps to reduce the controllable N sources.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algn="l"/>
            <a:r>
              <a:rPr lang="en-US" sz="1200" b="0" i="0" u="none" strike="noStrike" baseline="0" dirty="0" smtClean="0">
                <a:latin typeface="Arial"/>
              </a:rPr>
              <a:t>This goal was achieved by reducing the watershed loading to the pond and assuming the pond is breached three times a year. Watershed loading was reduced from present conditions until the combined time averaged TN concentration would remain below 0.50 mg/L during a 120-day period during the summer months. The threshold modeling assumptions include a successful spring breach, which remains open for 8 days and lowers the average pond TN concentration to 0.33 mg/L. The Pond is also allowed to be closed for 120 days, which allows the time for the water level in the pond to rise. To achieve the threshold a 30% septic reduction from present conditions was required in the septic load to the pond. This is but one example of a loading reduction that can achieve the threshold assuming the above mentioned breaching criteria can be achieved.</a:t>
            </a:r>
          </a:p>
          <a:p>
            <a:pPr algn="l"/>
            <a:endParaRPr lang="en-US" sz="1200" b="0" i="0" u="none" strike="noStrike" kern="1200" baseline="0" dirty="0" smtClean="0">
              <a:solidFill>
                <a:schemeClr val="tx1"/>
              </a:solidFill>
              <a:effectLst/>
              <a:latin typeface="Arial"/>
              <a:ea typeface="+mn-ea"/>
              <a:cs typeface="+mn-cs"/>
            </a:endParaRPr>
          </a:p>
          <a:p>
            <a:r>
              <a:rPr lang="en-US" sz="1200" b="0" i="0" u="none" strike="noStrike" kern="1200" baseline="0" dirty="0" smtClean="0">
                <a:solidFill>
                  <a:schemeClr val="tx1"/>
                </a:solidFill>
                <a:latin typeface="Arial" charset="0"/>
                <a:ea typeface="+mn-ea"/>
                <a:cs typeface="+mn-cs"/>
              </a:rPr>
              <a:t>All other watershed sources, including agricultural loads, were not reduced for this scenario.</a:t>
            </a:r>
          </a:p>
          <a:p>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24</a:t>
            </a:fld>
            <a:endParaRPr lang="en-US"/>
          </a:p>
        </p:txBody>
      </p:sp>
    </p:spTree>
    <p:extLst>
      <p:ext uri="{BB962C8B-B14F-4D97-AF65-F5344CB8AC3E}">
        <p14:creationId xmlns:p14="http://schemas.microsoft.com/office/powerpoint/2010/main" val="125522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MEP Linked model can explore combinations</a:t>
            </a:r>
            <a:r>
              <a:rPr lang="en-US" baseline="0" dirty="0" smtClean="0"/>
              <a:t> of </a:t>
            </a:r>
            <a:r>
              <a:rPr lang="en-US" dirty="0" smtClean="0"/>
              <a:t>conventional and non-traditional approaches</a:t>
            </a:r>
            <a:r>
              <a:rPr lang="en-US" baseline="0" dirty="0" smtClean="0"/>
              <a:t> to reduce the watershed N load and </a:t>
            </a:r>
            <a:r>
              <a:rPr lang="en-US" sz="1200" kern="1200" dirty="0" smtClean="0">
                <a:solidFill>
                  <a:schemeClr val="tx1"/>
                </a:solidFill>
                <a:latin typeface="Arial" charset="0"/>
                <a:ea typeface="+mn-ea"/>
                <a:cs typeface="+mn-cs"/>
              </a:rPr>
              <a:t>can be used to illustrate how changes in land use will affect the nutrient load. It is important to note that load reductions can be produced through a variety of strategies.</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For example, the model can illustrate how much the nitrogen load will drop if flows from on-site wastewater systems decrease or if fertilizer use is reduced</a:t>
            </a:r>
            <a:r>
              <a:rPr lang="en-US" sz="1200" kern="1200" baseline="0" dirty="0" smtClean="0">
                <a:solidFill>
                  <a:schemeClr val="tx1"/>
                </a:solidFill>
                <a:latin typeface="Arial" charset="0"/>
                <a:ea typeface="+mn-ea"/>
                <a:cs typeface="+mn-cs"/>
              </a:rPr>
              <a:t> or if tidal flushing is increased. </a:t>
            </a: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It has been suggested by some in town to improve hydraulics by dredging the pond. This </a:t>
            </a:r>
            <a:r>
              <a:rPr lang="en-US" sz="1200" kern="1200" baseline="0" dirty="0" err="1" smtClean="0">
                <a:solidFill>
                  <a:schemeClr val="tx1"/>
                </a:solidFill>
                <a:latin typeface="Arial" charset="0"/>
                <a:ea typeface="+mn-ea"/>
                <a:cs typeface="+mn-cs"/>
              </a:rPr>
              <a:t>wouldl</a:t>
            </a:r>
            <a:r>
              <a:rPr lang="en-US" sz="1200" kern="1200" baseline="0" dirty="0" smtClean="0">
                <a:solidFill>
                  <a:schemeClr val="tx1"/>
                </a:solidFill>
                <a:latin typeface="Arial" charset="0"/>
                <a:ea typeface="+mn-ea"/>
                <a:cs typeface="+mn-cs"/>
              </a:rPr>
              <a:t> require several state and federal permits. This would require new modeling.</a:t>
            </a:r>
            <a:endParaRPr lang="en-US" sz="1200" kern="1200" dirty="0" smtClean="0">
              <a:solidFill>
                <a:schemeClr val="tx1"/>
              </a:solidFill>
              <a:latin typeface="Arial" charset="0"/>
              <a:ea typeface="+mn-ea"/>
              <a:cs typeface="+mn-cs"/>
            </a:endParaRPr>
          </a:p>
          <a:p>
            <a:endParaRPr lang="en-US" dirty="0" smtClean="0"/>
          </a:p>
          <a:p>
            <a:r>
              <a:rPr lang="en-US" sz="1200" kern="1200" dirty="0" smtClean="0">
                <a:solidFill>
                  <a:schemeClr val="tx1"/>
                </a:solidFill>
                <a:effectLst/>
                <a:latin typeface="Arial" charset="0"/>
                <a:ea typeface="+mn-ea"/>
                <a:cs typeface="+mn-cs"/>
              </a:rPr>
              <a:t>By reducing the agricultural N load by just 10%, the need for alternative</a:t>
            </a:r>
            <a:r>
              <a:rPr lang="en-US" sz="1200" kern="1200" baseline="0" dirty="0" smtClean="0">
                <a:solidFill>
                  <a:schemeClr val="tx1"/>
                </a:solidFill>
                <a:effectLst/>
                <a:latin typeface="Arial" charset="0"/>
                <a:ea typeface="+mn-ea"/>
                <a:cs typeface="+mn-cs"/>
              </a:rPr>
              <a:t> wastewater solutions</a:t>
            </a:r>
            <a:r>
              <a:rPr lang="en-US" sz="1200" kern="1200" dirty="0" smtClean="0">
                <a:solidFill>
                  <a:schemeClr val="tx1"/>
                </a:solidFill>
                <a:effectLst/>
                <a:latin typeface="Arial" charset="0"/>
                <a:ea typeface="+mn-ea"/>
                <a:cs typeface="+mn-cs"/>
              </a:rPr>
              <a:t> could be reduced in some areas. The town</a:t>
            </a:r>
            <a:r>
              <a:rPr lang="en-US" sz="1200" kern="1200" baseline="0" dirty="0" smtClean="0">
                <a:solidFill>
                  <a:schemeClr val="tx1"/>
                </a:solidFill>
                <a:effectLst/>
                <a:latin typeface="Arial" charset="0"/>
                <a:ea typeface="+mn-ea"/>
                <a:cs typeface="+mn-cs"/>
              </a:rPr>
              <a:t> of </a:t>
            </a:r>
            <a:r>
              <a:rPr lang="en-US" sz="1200" kern="1200" dirty="0" smtClean="0">
                <a:solidFill>
                  <a:schemeClr val="tx1"/>
                </a:solidFill>
                <a:effectLst/>
                <a:latin typeface="Arial" charset="0"/>
                <a:ea typeface="+mn-ea"/>
                <a:cs typeface="+mn-cs"/>
              </a:rPr>
              <a:t>Chilmark may consider requesting an additional model run from SMAST that evaluates a scenario that includes recommendations for reductions in agriculture N loads, as well as, septic loads from the various </a:t>
            </a:r>
            <a:r>
              <a:rPr lang="en-US" sz="1200" kern="1200" dirty="0" err="1" smtClean="0">
                <a:solidFill>
                  <a:schemeClr val="tx1"/>
                </a:solidFill>
                <a:effectLst/>
                <a:latin typeface="Arial" charset="0"/>
                <a:ea typeface="+mn-ea"/>
                <a:cs typeface="+mn-cs"/>
              </a:rPr>
              <a:t>subembayments</a:t>
            </a:r>
            <a:r>
              <a:rPr lang="en-US" sz="1200" kern="1200" dirty="0" smtClean="0">
                <a:solidFill>
                  <a:schemeClr val="tx1"/>
                </a:solidFill>
                <a:effectLst/>
                <a:latin typeface="Arial" charset="0"/>
                <a:ea typeface="+mn-ea"/>
                <a:cs typeface="+mn-cs"/>
              </a:rPr>
              <a:t>.  This will help focus agricultural BMP implementation activities to areas that will most effectively reduce N loads.  </a:t>
            </a:r>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Once the Technical Report and TMDL are complete, communities decide through Comprehensive Water resources Management Planning (CWRMP) how best to implement the TMDL in order to achieve the desired water quality goals. </a:t>
            </a:r>
          </a:p>
          <a:p>
            <a:endParaRPr lang="en-US" dirty="0" smtClean="0"/>
          </a:p>
          <a:p>
            <a:r>
              <a:rPr lang="en-US" sz="1200" kern="1200" dirty="0" smtClean="0">
                <a:solidFill>
                  <a:schemeClr val="tx1"/>
                </a:solidFill>
                <a:latin typeface="Arial" charset="0"/>
                <a:ea typeface="+mn-ea"/>
                <a:cs typeface="+mn-cs"/>
              </a:rPr>
              <a:t>The TMDL serves as the regulatory and technical basis for developing comprehensive water resources management plans .</a:t>
            </a:r>
          </a:p>
          <a:p>
            <a:endParaRPr lang="en-US" sz="1200" kern="1200" dirty="0" smtClean="0">
              <a:solidFill>
                <a:schemeClr val="tx1"/>
              </a:solidFill>
              <a:latin typeface="Arial" charset="0"/>
              <a:ea typeface="+mn-ea"/>
              <a:cs typeface="+mn-cs"/>
            </a:endParaRPr>
          </a:p>
          <a:p>
            <a:r>
              <a:rPr lang="en-US" sz="1200" kern="1200" dirty="0" err="1" smtClean="0">
                <a:solidFill>
                  <a:schemeClr val="tx1"/>
                </a:solidFill>
                <a:latin typeface="Arial" charset="0"/>
                <a:ea typeface="+mn-ea"/>
                <a:cs typeface="+mn-cs"/>
              </a:rPr>
              <a:t>MassDEP</a:t>
            </a:r>
            <a:r>
              <a:rPr lang="en-US" sz="1200" kern="1200" dirty="0" smtClean="0">
                <a:solidFill>
                  <a:schemeClr val="tx1"/>
                </a:solidFill>
                <a:latin typeface="Arial" charset="0"/>
                <a:ea typeface="+mn-ea"/>
                <a:cs typeface="+mn-cs"/>
              </a:rPr>
              <a:t> reviews and approves a community's CWMP, and makes subsequent permitting decisions based on its approved Plan.</a:t>
            </a:r>
          </a:p>
          <a:p>
            <a:endParaRPr lang="en-US" dirty="0" smtClean="0"/>
          </a:p>
          <a:p>
            <a:r>
              <a:rPr lang="en-US" sz="1200" kern="1200" dirty="0" smtClean="0">
                <a:solidFill>
                  <a:schemeClr val="tx1"/>
                </a:solidFill>
                <a:effectLst/>
                <a:latin typeface="Arial" charset="0"/>
                <a:ea typeface="+mn-ea"/>
                <a:cs typeface="+mn-cs"/>
              </a:rPr>
              <a:t>Local officials can explore other loading reduction scenarios through additional modeling as part of their CWRMP.</a:t>
            </a:r>
          </a:p>
          <a:p>
            <a:endParaRPr lang="en-US" dirty="0" smtClean="0"/>
          </a:p>
          <a:p>
            <a:r>
              <a:rPr lang="en-US" dirty="0" smtClean="0"/>
              <a:t>The town</a:t>
            </a:r>
            <a:r>
              <a:rPr lang="en-US" baseline="0" dirty="0" smtClean="0"/>
              <a:t> of Chilmark is </a:t>
            </a:r>
            <a:r>
              <a:rPr lang="en-US" dirty="0" smtClean="0"/>
              <a:t>urged to work together to meet the target threshold N concentrations by reducing N loadings from any and all sources, through whatever means are available and practical,</a:t>
            </a:r>
            <a:r>
              <a:rPr lang="en-US" baseline="0" dirty="0" smtClean="0"/>
              <a:t> using both technical  and planning approaches.</a:t>
            </a:r>
          </a:p>
          <a:p>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technical approaches include </a:t>
            </a:r>
          </a:p>
          <a:p>
            <a:endParaRPr lang="en-US" dirty="0" smtClean="0"/>
          </a:p>
          <a:p>
            <a:r>
              <a:rPr lang="en-US" dirty="0" smtClean="0"/>
              <a:t>Reducing the loadings from on-site subsurface wastewater disposal systems</a:t>
            </a:r>
            <a:r>
              <a:rPr lang="en-US" baseline="0" dirty="0" smtClean="0"/>
              <a:t> by</a:t>
            </a:r>
          </a:p>
          <a:p>
            <a:pPr marL="228600" indent="-228600">
              <a:buAutoNum type="arabicPeriod"/>
            </a:pPr>
            <a:r>
              <a:rPr lang="en-US" baseline="0" dirty="0" err="1" smtClean="0"/>
              <a:t>Sewering</a:t>
            </a:r>
            <a:endParaRPr lang="en-US" baseline="0" dirty="0" smtClean="0"/>
          </a:p>
          <a:p>
            <a:pPr marL="228600" indent="-228600">
              <a:buAutoNum type="arabicPeriod"/>
            </a:pPr>
            <a:r>
              <a:rPr lang="en-US" baseline="0" dirty="0" smtClean="0"/>
              <a:t>Treatment with N removal technology</a:t>
            </a:r>
          </a:p>
          <a:p>
            <a:pPr marL="228600" indent="-228600">
              <a:buAutoNum type="arabicPeriod"/>
            </a:pPr>
            <a:r>
              <a:rPr lang="en-US" baseline="0" dirty="0" smtClean="0"/>
              <a:t>Advanced </a:t>
            </a:r>
            <a:r>
              <a:rPr lang="en-US" baseline="0" dirty="0" err="1" smtClean="0"/>
              <a:t>septage</a:t>
            </a:r>
            <a:r>
              <a:rPr lang="en-US" baseline="0" dirty="0" smtClean="0"/>
              <a:t> treatment or nitrogen reducing on-site systems</a:t>
            </a:r>
          </a:p>
          <a:p>
            <a:pPr marL="228600" indent="-228600">
              <a:buAutoNum type="arabicPeriod"/>
            </a:pPr>
            <a:r>
              <a:rPr lang="en-US" baseline="0" dirty="0" smtClean="0"/>
              <a:t>Permeable reactive barriers</a:t>
            </a:r>
          </a:p>
          <a:p>
            <a:pPr marL="228600" indent="-228600">
              <a:buAutoNum type="arabicPeriod"/>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Septic system</a:t>
            </a:r>
            <a:r>
              <a:rPr lang="en-US" sz="1200" kern="1200" dirty="0" smtClean="0">
                <a:solidFill>
                  <a:schemeClr val="tx1"/>
                </a:solidFill>
                <a:effectLst/>
                <a:latin typeface="Arial" charset="0"/>
                <a:ea typeface="+mn-ea"/>
                <a:cs typeface="+mn-cs"/>
              </a:rPr>
              <a:t> loads from private residences is the second largest contributor to the controllable N load (41%), therefore as part of the Comprehensive Water Resources Management Plan (CWRMP) the town should assess the most cost-effective options for achieving the target N watershed loads, including but not limited to, treatment for N control of sewage and </a:t>
            </a:r>
            <a:r>
              <a:rPr lang="en-US" sz="1200" kern="1200" dirty="0" err="1" smtClean="0">
                <a:solidFill>
                  <a:schemeClr val="tx1"/>
                </a:solidFill>
                <a:effectLst/>
                <a:latin typeface="Arial" charset="0"/>
                <a:ea typeface="+mn-ea"/>
                <a:cs typeface="+mn-cs"/>
              </a:rPr>
              <a:t>septage</a:t>
            </a:r>
            <a:r>
              <a:rPr lang="en-US" sz="1200" kern="1200" dirty="0" smtClean="0">
                <a:solidFill>
                  <a:schemeClr val="tx1"/>
                </a:solidFill>
                <a:effectLst/>
                <a:latin typeface="Arial" charset="0"/>
                <a:ea typeface="+mn-ea"/>
                <a:cs typeface="+mn-cs"/>
              </a:rPr>
              <a:t> at either centralized or de-centralized locations and denitrifying systems for all private residences. </a:t>
            </a:r>
            <a:endParaRPr lang="en-US" dirty="0" smtClean="0"/>
          </a:p>
          <a:p>
            <a:pPr marL="0" indent="0">
              <a:buNone/>
            </a:pPr>
            <a:endParaRPr lang="en-US" baseline="0" dirty="0" smtClean="0"/>
          </a:p>
          <a:p>
            <a:pPr marL="228600" indent="-228600">
              <a:buNone/>
            </a:pPr>
            <a:r>
              <a:rPr lang="en-US" baseline="0" dirty="0" smtClean="0"/>
              <a:t>Also  BMPS to reduce N loadings from fertilizers and runoff.</a:t>
            </a:r>
          </a:p>
          <a:p>
            <a:endParaRPr lang="en-US" dirty="0" smtClean="0"/>
          </a:p>
          <a:p>
            <a:r>
              <a:rPr lang="en-US" dirty="0" smtClean="0"/>
              <a:t>Enhanced attenuation</a:t>
            </a:r>
          </a:p>
          <a:p>
            <a:r>
              <a:rPr lang="en-US" dirty="0" smtClean="0"/>
              <a:t>Shellfish beds  (oysters)</a:t>
            </a:r>
            <a:endParaRPr lang="en-US" sz="1200" dirty="0" smtClean="0"/>
          </a:p>
          <a:p>
            <a:r>
              <a:rPr lang="en-US" dirty="0" smtClean="0"/>
              <a:t>Permeable Reactive Barriers</a:t>
            </a:r>
          </a:p>
          <a:p>
            <a:r>
              <a:rPr lang="en-US" dirty="0" smtClean="0"/>
              <a:t>Floating</a:t>
            </a:r>
            <a:r>
              <a:rPr lang="en-US" baseline="0" dirty="0" smtClean="0"/>
              <a:t> constructed wetlands</a:t>
            </a:r>
            <a:endParaRPr lang="en-US" dirty="0" smtClean="0"/>
          </a:p>
          <a:p>
            <a:pPr marL="228600" indent="-228600">
              <a:buNone/>
            </a:pPr>
            <a:r>
              <a:rPr lang="en-US" baseline="0" dirty="0" smtClean="0"/>
              <a:t> and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mn-cs"/>
              </a:rPr>
              <a:t>Breaching the barrier beach</a:t>
            </a:r>
            <a:r>
              <a:rPr lang="en-US" sz="1200" kern="1200" dirty="0" smtClean="0">
                <a:solidFill>
                  <a:schemeClr val="tx1"/>
                </a:solidFill>
                <a:effectLst/>
                <a:latin typeface="Arial" charset="0"/>
                <a:ea typeface="+mn-ea"/>
                <a:cs typeface="+mn-cs"/>
              </a:rPr>
              <a:t>. </a:t>
            </a:r>
            <a:r>
              <a:rPr lang="en-US" baseline="0" dirty="0" smtClean="0"/>
              <a:t>More timely and longer pond openings  </a:t>
            </a:r>
          </a:p>
          <a:p>
            <a:endParaRPr lang="en-US" baseline="0"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smtClean="0"/>
              <a:t>Planning approaches include local zoning and bylaws for land use and building controls, fertilizer use controls, and </a:t>
            </a:r>
            <a:r>
              <a:rPr lang="en-US" sz="1400" dirty="0" err="1" smtClean="0"/>
              <a:t>stormwater</a:t>
            </a:r>
            <a:r>
              <a:rPr lang="en-US" sz="1400" dirty="0" smtClean="0"/>
              <a:t> controls.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aseline="0" dirty="0" smtClean="0"/>
              <a:t>The towns have passed fertilizer use regulations. Local zoning and bylaws can implement such things as land use and building controls, fertilizer use </a:t>
            </a:r>
            <a:r>
              <a:rPr lang="en-US" sz="1400" baseline="0" dirty="0" err="1" smtClean="0"/>
              <a:t>cntrols</a:t>
            </a:r>
            <a:r>
              <a:rPr lang="en-US" sz="1400" baseline="0" dirty="0" smtClean="0"/>
              <a:t> and </a:t>
            </a:r>
            <a:r>
              <a:rPr lang="en-US" sz="1400" baseline="0" dirty="0" err="1" smtClean="0"/>
              <a:t>stormwater</a:t>
            </a:r>
            <a:r>
              <a:rPr lang="en-US" sz="1400" baseline="0" dirty="0" smtClean="0"/>
              <a:t> controls.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effectLst/>
                <a:latin typeface="Arial" charset="0"/>
                <a:ea typeface="+mn-ea"/>
                <a:cs typeface="+mn-cs"/>
              </a:rPr>
              <a:t>Dukes County Conservation District, is conducting a survey of all farms in the Tisbury Great Pond watershed and studying the nitrogen load from agricultural uses.</a:t>
            </a:r>
          </a:p>
          <a:p>
            <a:endParaRPr lang="en-US" sz="1400" dirty="0" smtClean="0"/>
          </a:p>
          <a:p>
            <a:r>
              <a:rPr lang="en-US" sz="1400" dirty="0" smtClean="0"/>
              <a:t>There are opportunities thru SRF funding and grants for creative financing of these implementation activities</a:t>
            </a:r>
          </a:p>
          <a:p>
            <a:r>
              <a:rPr lang="en-US" sz="1400" baseline="0" dirty="0" smtClean="0"/>
              <a:t>Regional cooperation enhances point scores and opportunities for funding through SRF.  </a:t>
            </a:r>
          </a:p>
          <a:p>
            <a:endParaRPr lang="en-US" sz="14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dirty="0" smtClean="0"/>
              <a:t> Appropriateness of any of the implementation approaches depends on local conditions and are determined on a case by case basis using adaptive management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smtClean="0">
                <a:effectLst/>
              </a:rPr>
              <a:t>funding priority for Section 319 grants and SRF loans will be given to watershed cleanup projects that advance TMDL program requirements.</a:t>
            </a:r>
            <a:endParaRPr lang="en-US" sz="1400" dirty="0" smtClean="0"/>
          </a:p>
          <a:p>
            <a:endParaRPr lang="en-US" sz="1400"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A293D-D74B-4505-8C27-692B3BFA7160}" type="slidenum">
              <a:rPr lang="en-US"/>
              <a:pPr/>
              <a:t>29</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dirty="0" smtClean="0"/>
          </a:p>
          <a:p>
            <a:r>
              <a:rPr lang="en-US" sz="1200" kern="1200" dirty="0" err="1" smtClean="0">
                <a:solidFill>
                  <a:schemeClr val="tx1"/>
                </a:solidFill>
                <a:effectLst/>
                <a:latin typeface="Arial" charset="0"/>
                <a:ea typeface="+mn-ea"/>
                <a:cs typeface="+mn-cs"/>
              </a:rPr>
              <a:t>MassDEP</a:t>
            </a:r>
            <a:r>
              <a:rPr lang="en-US" sz="1200" kern="1200" dirty="0" smtClean="0">
                <a:solidFill>
                  <a:schemeClr val="tx1"/>
                </a:solidFill>
                <a:effectLst/>
                <a:latin typeface="Arial" charset="0"/>
                <a:ea typeface="+mn-ea"/>
                <a:cs typeface="+mn-cs"/>
              </a:rPr>
              <a:t> realizes that an adaptive management approach may be used to observe implementation results over time and allow for adjustments b</a:t>
            </a:r>
          </a:p>
          <a:p>
            <a:r>
              <a:rPr lang="en-US" sz="1200" kern="1200" dirty="0" smtClean="0">
                <a:solidFill>
                  <a:schemeClr val="tx1"/>
                </a:solidFill>
                <a:effectLst/>
                <a:latin typeface="Arial" charset="0"/>
                <a:ea typeface="+mn-ea"/>
                <a:cs typeface="+mn-cs"/>
              </a:rPr>
              <a:t>based on those results. </a:t>
            </a:r>
          </a:p>
          <a:p>
            <a:endParaRPr lang="en-US" sz="1200" kern="1200" dirty="0" smtClean="0">
              <a:solidFill>
                <a:schemeClr val="tx1"/>
              </a:solidFill>
              <a:effectLst/>
              <a:latin typeface="Arial" charset="0"/>
              <a:ea typeface="+mn-ea"/>
              <a:cs typeface="+mn-cs"/>
            </a:endParaRPr>
          </a:p>
          <a:p>
            <a:r>
              <a:rPr lang="en-US" dirty="0" smtClean="0"/>
              <a:t>https://www.mass.gov/guides/the-basics-of-total-maximum-daily-loads-tmdls#tmdls-and-permitting</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Here is a list of collaborators</a:t>
            </a:r>
            <a:r>
              <a:rPr lang="en-US" baseline="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err="1" smtClean="0">
                <a:solidFill>
                  <a:schemeClr val="tx1"/>
                </a:solidFill>
                <a:latin typeface="Arial" charset="0"/>
                <a:ea typeface="+mn-ea"/>
                <a:cs typeface="+mn-cs"/>
              </a:rPr>
              <a:t>MassDEP</a:t>
            </a:r>
            <a:r>
              <a:rPr lang="en-US" sz="1200" kern="1200" dirty="0" smtClean="0">
                <a:solidFill>
                  <a:schemeClr val="tx1"/>
                </a:solidFill>
                <a:latin typeface="Arial" charset="0"/>
                <a:ea typeface="+mn-ea"/>
                <a:cs typeface="+mn-cs"/>
              </a:rPr>
              <a:t>, the University of Massachusetts School of Marine Science and Technology, the Cape Cod Commission, the U.S. Environmental Protection Agency, the US Geological Survey, and the Executive Office of Energy and Environmental Affairs, as well as municipalities and watershed associations in southeastern Massachusetts, </a:t>
            </a:r>
          </a:p>
          <a:p>
            <a:r>
              <a:rPr lang="en-US" dirty="0" smtClean="0"/>
              <a:t>.</a:t>
            </a: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Public comment on the TMDL will be accepted up until COB May 3, 2019</a:t>
            </a: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Arial" charset="0"/>
                <a:ea typeface="+mn-ea"/>
                <a:cs typeface="+mn-cs"/>
              </a:rPr>
              <a:t>MassDEP</a:t>
            </a:r>
            <a:r>
              <a:rPr lang="en-US" sz="1200" kern="1200" dirty="0" smtClean="0">
                <a:solidFill>
                  <a:schemeClr val="tx1"/>
                </a:solidFill>
                <a:latin typeface="Arial" charset="0"/>
                <a:ea typeface="+mn-ea"/>
                <a:cs typeface="+mn-cs"/>
              </a:rPr>
              <a:t> will consider all comments and the Draft TMDL Reports will be revised as appropriate prior to submittal to EPA Region 1 for approval.  All comments (written and electronic) should refer to the specific report number(s)</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Chilmark Pond Estuarine System Total Maximum Daily Load for Total Nitrogen (Control #451.0 ); </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and must be received by 5:00 p.m. on Friday, may 3, 2019</a:t>
            </a:r>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MEP</a:t>
            </a:r>
            <a:r>
              <a:rPr lang="en-US" baseline="0" dirty="0" smtClean="0"/>
              <a:t> uses a linked watershed embayment approach – </a:t>
            </a:r>
            <a:r>
              <a:rPr lang="en-US" sz="1200" kern="1200" dirty="0" smtClean="0">
                <a:solidFill>
                  <a:schemeClr val="tx1"/>
                </a:solidFill>
                <a:latin typeface="Arial" charset="0"/>
                <a:ea typeface="+mn-ea"/>
                <a:cs typeface="+mn-cs"/>
              </a:rPr>
              <a:t>this means it</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integrates the data on water quality, nutrient loading, and hydrodynamics to model the impact of nitrogen loads on estuaries.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Water quality data, was collected by SMAST and the  Town  of </a:t>
            </a:r>
            <a:r>
              <a:rPr lang="en-US" baseline="0" dirty="0" err="1" smtClean="0"/>
              <a:t>chilmark</a:t>
            </a:r>
            <a:r>
              <a:rPr lang="en-US" baseline="0" dirty="0" smtClean="0"/>
              <a:t> and riparian owners 2003-2005, 2010 2012</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SMAST – School for Marine science and technology,  prepares the technical report, which</a:t>
            </a:r>
            <a:r>
              <a:rPr lang="en-US" sz="1200" baseline="0" dirty="0" smtClean="0"/>
              <a:t> was completed  in 2015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report provides DEP with the scientific basis for the TMDLs</a:t>
            </a: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goal of the MEP is to Determine nitrogen limits and recommends strategies to meet those limits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Technical Report identifies potential nitrogen reduction approaches to guide wastewater management decisions.. </a:t>
            </a:r>
            <a:endParaRPr lang="en-US" sz="1200" dirty="0" smtClean="0"/>
          </a:p>
          <a:p>
            <a:endParaRPr lang="en-US" dirty="0" smtClean="0"/>
          </a:p>
          <a:p>
            <a:pPr marL="228600" indent="-228600" eaLnBrk="1" hangingPunct="1"/>
            <a:r>
              <a:rPr lang="en-US" dirty="0" smtClean="0"/>
              <a:t>So the project goals are to </a:t>
            </a:r>
          </a:p>
          <a:p>
            <a:pPr marL="228600" indent="-228600" eaLnBrk="1" hangingPunct="1">
              <a:buFontTx/>
              <a:buAutoNum type="arabicParenR"/>
            </a:pPr>
            <a:r>
              <a:rPr lang="en-US" dirty="0" smtClean="0"/>
              <a:t>Evaluate the water quality status of each embayment system</a:t>
            </a:r>
          </a:p>
          <a:p>
            <a:pPr marL="228600" indent="-228600" eaLnBrk="1" hangingPunct="1">
              <a:buFontTx/>
              <a:buAutoNum type="arabicParenR"/>
            </a:pPr>
            <a:r>
              <a:rPr lang="en-US" dirty="0" smtClean="0"/>
              <a:t>Develop protective nitrogen thresholds and loading limits for each embayment </a:t>
            </a:r>
          </a:p>
          <a:p>
            <a:pPr marL="228600" indent="-228600" eaLnBrk="1" hangingPunct="1">
              <a:buFontTx/>
              <a:buAutoNum type="arabicParenR"/>
            </a:pPr>
            <a:r>
              <a:rPr lang="en-US" dirty="0" smtClean="0"/>
              <a:t>And provide a consistent methodology and tools to investigate and define acceptable nitrogen remediation strategies.  </a:t>
            </a:r>
          </a:p>
          <a:p>
            <a:pPr marL="228600" indent="-228600" eaLnBrk="1" hangingPunct="1">
              <a:buFontTx/>
              <a:buAutoNum type="arabicParenR"/>
            </a:pPr>
            <a:endParaRPr lang="en-US" dirty="0" smtClean="0"/>
          </a:p>
          <a:p>
            <a:pPr marL="228600" indent="-228600" eaLnBrk="1" hangingPunct="1">
              <a:buFontTx/>
              <a:buAutoNum type="arabicParenR"/>
            </a:pPr>
            <a:r>
              <a:rPr lang="en-US" dirty="0" smtClean="0"/>
              <a:t>It should also be noted that although all potential sources of nitrogen were evaluated during this process the largest contributors were septic systems </a:t>
            </a:r>
            <a:endParaRPr lang="en-US" dirty="0" smtClean="0">
              <a:solidFill>
                <a:srgbClr val="FF3300"/>
              </a:solidFill>
            </a:endParaRPr>
          </a:p>
          <a:p>
            <a:endParaRPr lang="en-US" dirty="0" smtClean="0"/>
          </a:p>
        </p:txBody>
      </p:sp>
      <p:sp>
        <p:nvSpPr>
          <p:cNvPr id="4" name="Slide Number Placeholder 3"/>
          <p:cNvSpPr>
            <a:spLocks noGrp="1"/>
          </p:cNvSpPr>
          <p:nvPr>
            <p:ph type="sldNum" sz="quarter" idx="10"/>
          </p:nvPr>
        </p:nvSpPr>
        <p:spPr/>
        <p:txBody>
          <a:bodyPr/>
          <a:lstStyle/>
          <a:p>
            <a:fld id="{C404F2E4-D5B5-486E-877F-81F7283B610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54169AC-72DB-453C-9757-2570322CA8ED}" type="slidenum">
              <a:rPr lang="en-US"/>
              <a:pPr/>
              <a:t>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normAutofit fontScale="85000" lnSpcReduction="10000"/>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Developing a the tech report and subsequent TMDL for an estuary requires delineating watersheds, and collecting 3 years of water quality data and land use data. This information comes from communities, regional planning groups, and state and local monitoring programs.</a:t>
            </a:r>
          </a:p>
          <a:p>
            <a:pPr eaLnBrk="1" hangingPunct="1">
              <a:lnSpc>
                <a:spcPct val="90000"/>
              </a:lnSpc>
            </a:pPr>
            <a:endParaRPr lang="en-US" dirty="0" smtClean="0"/>
          </a:p>
          <a:p>
            <a:pPr eaLnBrk="1" hangingPunct="1">
              <a:lnSpc>
                <a:spcPct val="90000"/>
              </a:lnSpc>
            </a:pPr>
            <a:r>
              <a:rPr lang="en-US" dirty="0" smtClean="0"/>
              <a:t>Data Collection -  minimum 3 years baseline to get into the process followed by at least 1 year of intensive surveys (hydrodynamics, loadings,</a:t>
            </a:r>
            <a:r>
              <a:rPr lang="en-US" baseline="0" dirty="0" smtClean="0"/>
              <a:t> benthic, sediments)</a:t>
            </a:r>
            <a:r>
              <a:rPr lang="en-US" dirty="0" smtClean="0"/>
              <a:t> (Towns and SMAST)</a:t>
            </a:r>
          </a:p>
          <a:p>
            <a:pPr eaLnBrk="1" hangingPunct="1">
              <a:lnSpc>
                <a:spcPct val="90000"/>
              </a:lnSpc>
            </a:pPr>
            <a:endParaRPr lang="en-US" dirty="0" smtClean="0"/>
          </a:p>
          <a:p>
            <a:pPr eaLnBrk="1" hangingPunct="1">
              <a:lnSpc>
                <a:spcPct val="90000"/>
              </a:lnSpc>
            </a:pPr>
            <a:r>
              <a:rPr lang="en-US" dirty="0" smtClean="0"/>
              <a:t>Watershed Delineation: In this case groundwater. Each </a:t>
            </a:r>
            <a:r>
              <a:rPr lang="en-US" dirty="0" err="1" smtClean="0"/>
              <a:t>subwatershed</a:t>
            </a:r>
            <a:r>
              <a:rPr lang="en-US" dirty="0" smtClean="0"/>
              <a:t> had to be delineated to each embayment so we could identify contribution not only to each estuary but also sub-estuary. </a:t>
            </a:r>
          </a:p>
          <a:p>
            <a:pPr eaLnBrk="1" hangingPunct="1">
              <a:lnSpc>
                <a:spcPct val="90000"/>
              </a:lnSpc>
            </a:pPr>
            <a:endParaRPr lang="en-US" dirty="0" smtClean="0"/>
          </a:p>
          <a:p>
            <a:pPr eaLnBrk="1" hangingPunct="1">
              <a:lnSpc>
                <a:spcPct val="90000"/>
              </a:lnSpc>
            </a:pPr>
            <a:r>
              <a:rPr lang="en-US" dirty="0" smtClean="0"/>
              <a:t>Land Use: </a:t>
            </a:r>
            <a:r>
              <a:rPr lang="en-US" dirty="0" err="1" smtClean="0"/>
              <a:t>CCCommission</a:t>
            </a:r>
            <a:r>
              <a:rPr lang="en-US" dirty="0" smtClean="0"/>
              <a:t> digital parcel and land use assessors data from 200– land use was delineated not only for each </a:t>
            </a:r>
            <a:r>
              <a:rPr lang="en-US" dirty="0" err="1" smtClean="0"/>
              <a:t>subwatershed</a:t>
            </a:r>
            <a:r>
              <a:rPr lang="en-US" dirty="0" smtClean="0"/>
              <a:t> but parcel by parcel, Included water budget. Towns  provide detailed parcel data including water withdrawal, discharges, and septic systems. </a:t>
            </a:r>
          </a:p>
          <a:p>
            <a:pPr eaLnBrk="1" hangingPunct="1">
              <a:lnSpc>
                <a:spcPct val="90000"/>
              </a:lnSpc>
            </a:pPr>
            <a:endParaRPr lang="en-US" dirty="0" smtClean="0"/>
          </a:p>
          <a:p>
            <a:pPr eaLnBrk="1" hangingPunct="1">
              <a:lnSpc>
                <a:spcPct val="90000"/>
              </a:lnSpc>
            </a:pPr>
            <a:r>
              <a:rPr lang="en-US" dirty="0" smtClean="0"/>
              <a:t>Model: Linked model approach using land use model for loadings followed by RMA1 and RMA2 ACOE models for hydrodynamics and water quality</a:t>
            </a:r>
          </a:p>
          <a:p>
            <a:pPr eaLnBrk="1" hangingPunct="1">
              <a:lnSpc>
                <a:spcPct val="90000"/>
              </a:lnSpc>
            </a:pPr>
            <a:r>
              <a:rPr lang="en-US" dirty="0" smtClean="0"/>
              <a:t>  </a:t>
            </a:r>
          </a:p>
          <a:p>
            <a:pPr eaLnBrk="1" hangingPunct="1">
              <a:lnSpc>
                <a:spcPct val="90000"/>
              </a:lnSpc>
            </a:pPr>
            <a:r>
              <a:rPr lang="en-US" dirty="0" smtClean="0"/>
              <a:t>Threshold analysis: Reference condition approach (based on biological and chemical data) to identify impacted and non-impacted areas and to identify a target at the sentinel site for each. </a:t>
            </a:r>
          </a:p>
          <a:p>
            <a:pPr eaLnBrk="1" hangingPunct="1">
              <a:lnSpc>
                <a:spcPct val="90000"/>
              </a:lnSpc>
            </a:pPr>
            <a:endParaRPr lang="en-US" dirty="0" smtClean="0"/>
          </a:p>
          <a:p>
            <a:pPr eaLnBrk="1" hangingPunct="1">
              <a:lnSpc>
                <a:spcPct val="90000"/>
              </a:lnSpc>
            </a:pPr>
            <a:r>
              <a:rPr lang="en-US" dirty="0" smtClean="0"/>
              <a:t>TMDL development</a:t>
            </a:r>
            <a:r>
              <a:rPr lang="en-US" baseline="0" dirty="0" smtClean="0"/>
              <a:t>: to determine the N load necessary to maintain acceptable habitat quality thru out embayment system</a:t>
            </a:r>
          </a:p>
          <a:p>
            <a:pPr eaLnBrk="1" hangingPunct="1">
              <a:lnSpc>
                <a:spcPct val="90000"/>
              </a:lnSpc>
            </a:pPr>
            <a:endParaRPr lang="en-US" baseline="0" dirty="0" smtClean="0"/>
          </a:p>
          <a:p>
            <a:pPr eaLnBrk="1" hangingPunct="1">
              <a:lnSpc>
                <a:spcPct val="90000"/>
              </a:lnSpc>
            </a:pPr>
            <a:r>
              <a:rPr lang="en-US" baseline="0" dirty="0" smtClean="0"/>
              <a:t>CWMP: Comprehensive Wastewater Management Plans: planning process for towns to evaluate potential alternatives to meet the TMDL targets – can have the model run to evaluate other N load reduction scenarios</a:t>
            </a:r>
            <a:endParaRPr lang="en-US" dirty="0" smtClean="0"/>
          </a:p>
          <a:p>
            <a:pPr eaLnBrk="1" hangingPunct="1">
              <a:lnSpc>
                <a:spcPct val="90000"/>
              </a:lnSpc>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MEP</a:t>
            </a:r>
            <a:r>
              <a:rPr lang="en-US" baseline="0" dirty="0" smtClean="0"/>
              <a:t> technical study characterized these elements for each estuary in order to determine present conditions. </a:t>
            </a:r>
          </a:p>
          <a:p>
            <a:endParaRPr lang="en-US" baseline="0" dirty="0" smtClean="0"/>
          </a:p>
          <a:p>
            <a:r>
              <a:rPr lang="en-US" baseline="0" dirty="0" smtClean="0"/>
              <a:t>Habitat health (assesses  specifically based on eelgrass, chlorophyll, </a:t>
            </a:r>
            <a:r>
              <a:rPr lang="en-US" baseline="0" dirty="0" err="1" smtClean="0"/>
              <a:t>macroalgae</a:t>
            </a:r>
            <a:r>
              <a:rPr lang="en-US" baseline="0" dirty="0" smtClean="0"/>
              <a:t>, benthic macroinvertebrates, dissolved oxygen)</a:t>
            </a:r>
          </a:p>
          <a:p>
            <a:endParaRPr lang="en-US" dirty="0" smtClean="0"/>
          </a:p>
          <a:p>
            <a:r>
              <a:rPr lang="en-US" dirty="0" smtClean="0"/>
              <a:t>1. Measure the concentration</a:t>
            </a:r>
          </a:p>
          <a:p>
            <a:r>
              <a:rPr lang="en-US" dirty="0" smtClean="0"/>
              <a:t>2. Calculate flow and load (land use and water use on a parcel by parcel basis)</a:t>
            </a:r>
          </a:p>
          <a:p>
            <a:r>
              <a:rPr lang="en-US" dirty="0" smtClean="0"/>
              <a:t>3.</a:t>
            </a:r>
            <a:r>
              <a:rPr lang="en-US" baseline="0" dirty="0" smtClean="0"/>
              <a:t> Measure </a:t>
            </a:r>
            <a:r>
              <a:rPr lang="en-US" baseline="0" dirty="0" err="1" smtClean="0"/>
              <a:t>streamflow</a:t>
            </a:r>
            <a:endParaRPr lang="en-US" baseline="0" dirty="0" smtClean="0"/>
          </a:p>
          <a:p>
            <a:r>
              <a:rPr lang="en-US" dirty="0" smtClean="0"/>
              <a:t>4. Hydrodynamic modeling </a:t>
            </a: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Technical Report establishes a nitrogen threshold for each estuary. This establishes the maximum amount of nitrogen allowable in the watershed on an annual basis in order to maintain the health of the estuary.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Target N concentration is selected based on an evaluation of similar estuary systems in the region (in terms of depth, morphology, flow, configuration, etc.) with water quality N levels known to support eelgrass and/or benthic </a:t>
            </a:r>
            <a:r>
              <a:rPr lang="en-US" dirty="0" err="1" smtClean="0"/>
              <a:t>macroinvertebrates</a:t>
            </a:r>
            <a:r>
              <a:rPr lang="en-US" dirty="0" smtClean="0"/>
              <a:t>. </a:t>
            </a:r>
            <a:r>
              <a:rPr lang="en-US" baseline="0" dirty="0" smtClean="0"/>
              <a:t> </a:t>
            </a:r>
          </a:p>
          <a:p>
            <a:pPr defTabSz="931774">
              <a:defRPr/>
            </a:pPr>
            <a:endParaRPr lang="en-US" baseline="0" dirty="0" smtClean="0"/>
          </a:p>
          <a:p>
            <a:pPr defTabSz="931774">
              <a:defRPr/>
            </a:pPr>
            <a:r>
              <a:rPr lang="en-US" baseline="0" dirty="0" smtClean="0"/>
              <a:t> This is a key element of the tech report and of establishing the TMDL is the threshold concentration.</a:t>
            </a:r>
            <a:endParaRPr lang="en-US" dirty="0" smtClean="0"/>
          </a:p>
          <a:p>
            <a:endParaRPr lang="en-US" baseline="0" dirty="0" smtClean="0"/>
          </a:p>
          <a:p>
            <a:r>
              <a:rPr lang="en-US" dirty="0" smtClean="0"/>
              <a:t>This target nitrogen concentration</a:t>
            </a:r>
            <a:r>
              <a:rPr lang="en-US" baseline="0" dirty="0" smtClean="0"/>
              <a:t> is applied to a specific site in the estuary called the sentinel station</a:t>
            </a:r>
          </a:p>
          <a:p>
            <a:endParaRPr lang="en-US" dirty="0"/>
          </a:p>
        </p:txBody>
      </p:sp>
      <p:sp>
        <p:nvSpPr>
          <p:cNvPr id="4" name="Slide Number Placeholder 3"/>
          <p:cNvSpPr>
            <a:spLocks noGrp="1"/>
          </p:cNvSpPr>
          <p:nvPr>
            <p:ph type="sldNum" sz="quarter" idx="10"/>
          </p:nvPr>
        </p:nvSpPr>
        <p:spPr/>
        <p:txBody>
          <a:bodyPr/>
          <a:lstStyle/>
          <a:p>
            <a:fld id="{C404F2E4-D5B5-486E-877F-81F7283B610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  To restore the estuary system, the target threshold nitrogen concentration will need to be achieved at the sentinel station. </a:t>
            </a:r>
          </a:p>
          <a:p>
            <a:r>
              <a:rPr lang="en-US" dirty="0" smtClean="0"/>
              <a:t>Later</a:t>
            </a:r>
            <a:r>
              <a:rPr lang="en-US" baseline="0" dirty="0" smtClean="0"/>
              <a:t> slides show location of sentinel station for each embayment.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Once the sentinel site and its target</a:t>
            </a:r>
            <a:r>
              <a:rPr lang="en-US" baseline="0" dirty="0" smtClean="0"/>
              <a:t> nitrogen level are determined, the MEP study models nitrogen loads until the targeted nitrogen concentration is achieved.</a:t>
            </a:r>
            <a:r>
              <a:rPr lang="en-US"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For Chilmark Great Pond the restoration target was based on restoring benthic in fauna habitat</a:t>
            </a:r>
          </a:p>
        </p:txBody>
      </p:sp>
      <p:sp>
        <p:nvSpPr>
          <p:cNvPr id="4" name="Slide Number Placeholder 3"/>
          <p:cNvSpPr>
            <a:spLocks noGrp="1"/>
          </p:cNvSpPr>
          <p:nvPr>
            <p:ph type="sldNum" sz="quarter" idx="10"/>
          </p:nvPr>
        </p:nvSpPr>
        <p:spPr/>
        <p:txBody>
          <a:bodyPr/>
          <a:lstStyle/>
          <a:p>
            <a:fld id="{C404F2E4-D5B5-486E-877F-81F7283B610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5774B-1BDC-48C7-A27D-0745C11C6A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23FA7-61C3-4807-9CD7-06D73DB02C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FCB44-EDBD-4FAB-854A-2522E4545B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E01C8F1-30D8-43A8-92E6-EFAC104ADB6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109BD-B234-4B9C-9F61-44926810D75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FB7E1-ACE8-4BB7-B520-0686C46780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64724-6CEB-472F-9E03-91C782FEA6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00C3BB-42CC-4AA6-8185-E3DDC14AA8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D4B32-E2DB-47F3-9F56-849959D12C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B207C-9AB7-4A42-BF05-3FB92004A0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AFDD4-C4A2-4861-8634-B767CFAE65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8D3DC-34AC-446E-83D6-E63B7F73F4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42383-050A-476B-A009-47AD1242AC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8000" contrast="30000"/>
                    </a14:imgEffect>
                  </a14:imgLayer>
                </a14:imgProps>
              </a:ext>
              <a:ext uri="{28A0092B-C50C-407E-A947-70E740481C1C}">
                <a14:useLocalDpi xmlns:a14="http://schemas.microsoft.com/office/drawing/2010/main" val="0"/>
              </a:ext>
            </a:extLst>
          </a:blip>
          <a:srcRect/>
          <a:stretch>
            <a:fillRect/>
          </a:stretch>
        </p:blipFill>
        <p:spPr bwMode="auto">
          <a:xfrm>
            <a:off x="-454746" y="0"/>
            <a:ext cx="101677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title"/>
          </p:nvPr>
        </p:nvSpPr>
        <p:spPr>
          <a:xfrm>
            <a:off x="457200" y="0"/>
            <a:ext cx="8229600" cy="1981200"/>
          </a:xfrm>
        </p:spPr>
        <p:txBody>
          <a:bodyPr>
            <a:normAutofit fontScale="90000"/>
          </a:bodyPr>
          <a:lstStyle/>
          <a:p>
            <a:pPr>
              <a:lnSpc>
                <a:spcPct val="90000"/>
              </a:lnSpc>
            </a:pPr>
            <a:r>
              <a:rPr lang="en-US" sz="3600" b="1" dirty="0" smtClean="0">
                <a:latin typeface="Arial Rounded MT Bold" pitchFamily="34" charset="0"/>
              </a:rPr>
              <a:t/>
            </a:r>
            <a:br>
              <a:rPr lang="en-US" sz="3600" b="1" dirty="0" smtClean="0">
                <a:latin typeface="Arial Rounded MT Bold" pitchFamily="34" charset="0"/>
              </a:rPr>
            </a:br>
            <a:r>
              <a:rPr lang="en-US" sz="3600" b="1" dirty="0" smtClean="0">
                <a:latin typeface="Arial Rounded MT Bold" pitchFamily="34" charset="0"/>
              </a:rPr>
              <a:t/>
            </a:r>
            <a:br>
              <a:rPr lang="en-US" sz="3600" b="1" dirty="0" smtClean="0">
                <a:latin typeface="Arial Rounded MT Bold" pitchFamily="34" charset="0"/>
              </a:rPr>
            </a:br>
            <a:r>
              <a:rPr lang="en-US" sz="3600" b="1" dirty="0" smtClean="0">
                <a:latin typeface="Arial Rounded MT Bold" pitchFamily="34" charset="0"/>
              </a:rPr>
              <a:t>Total Maximum Daily Loads (TMDL)</a:t>
            </a:r>
            <a:br>
              <a:rPr lang="en-US" sz="3600" b="1" dirty="0" smtClean="0">
                <a:latin typeface="Arial Rounded MT Bold" pitchFamily="34" charset="0"/>
              </a:rPr>
            </a:br>
            <a:r>
              <a:rPr lang="en-US" sz="3600" b="1" dirty="0" smtClean="0">
                <a:latin typeface="Arial Rounded MT Bold" pitchFamily="34" charset="0"/>
              </a:rPr>
              <a:t>Restoring </a:t>
            </a:r>
            <a:r>
              <a:rPr lang="en-US" sz="3600" b="1" dirty="0">
                <a:latin typeface="Arial Rounded MT Bold" pitchFamily="34" charset="0"/>
              </a:rPr>
              <a:t>and Preserving Water Quality </a:t>
            </a:r>
            <a:r>
              <a:rPr lang="en-US" sz="3600" b="1" dirty="0" smtClean="0">
                <a:latin typeface="Arial Rounded MT Bold" pitchFamily="34" charset="0"/>
              </a:rPr>
              <a:t>through</a:t>
            </a:r>
            <a:br>
              <a:rPr lang="en-US" sz="3600" b="1" dirty="0" smtClean="0">
                <a:latin typeface="Arial Rounded MT Bold" pitchFamily="34" charset="0"/>
              </a:rPr>
            </a:br>
            <a:r>
              <a:rPr lang="en-US" sz="3600" b="1" dirty="0" smtClean="0">
                <a:latin typeface="Arial Rounded MT Bold" pitchFamily="34" charset="0"/>
              </a:rPr>
              <a:t>Nitrogen Control Strategies</a:t>
            </a:r>
            <a:r>
              <a:rPr lang="en-US" sz="4000" b="1" dirty="0" smtClean="0">
                <a:latin typeface="Arial Rounded MT Bold" pitchFamily="34" charset="0"/>
              </a:rPr>
              <a:t/>
            </a:r>
            <a:br>
              <a:rPr lang="en-US" sz="4000" b="1" dirty="0" smtClean="0">
                <a:latin typeface="Arial Rounded MT Bold" pitchFamily="34" charset="0"/>
              </a:rPr>
            </a:br>
            <a:endParaRPr lang="en-US" sz="4000" dirty="0">
              <a:latin typeface="Arial Rounded MT Bold" pitchFamily="34" charset="0"/>
            </a:endParaRPr>
          </a:p>
        </p:txBody>
      </p:sp>
      <p:sp>
        <p:nvSpPr>
          <p:cNvPr id="5123" name="Rectangle 3"/>
          <p:cNvSpPr>
            <a:spLocks noGrp="1" noChangeArrowheads="1"/>
          </p:cNvSpPr>
          <p:nvPr>
            <p:ph idx="1"/>
          </p:nvPr>
        </p:nvSpPr>
        <p:spPr>
          <a:xfrm>
            <a:off x="0" y="2362200"/>
            <a:ext cx="9144000" cy="3581400"/>
          </a:xfrm>
        </p:spPr>
        <p:txBody>
          <a:bodyPr>
            <a:noAutofit/>
          </a:bodyPr>
          <a:lstStyle/>
          <a:p>
            <a:pPr algn="ctr">
              <a:lnSpc>
                <a:spcPct val="90000"/>
              </a:lnSpc>
              <a:buFontTx/>
              <a:buNone/>
            </a:pPr>
            <a:r>
              <a:rPr lang="en-US" sz="4000" b="1" dirty="0" smtClean="0">
                <a:latin typeface="Arial Rounded MT Bold" pitchFamily="34" charset="0"/>
              </a:rPr>
              <a:t>Chilmark Pond</a:t>
            </a:r>
          </a:p>
          <a:p>
            <a:pPr algn="ctr">
              <a:lnSpc>
                <a:spcPct val="90000"/>
              </a:lnSpc>
              <a:buFontTx/>
              <a:buNone/>
            </a:pPr>
            <a:r>
              <a:rPr lang="en-US" sz="4000" b="1" dirty="0" smtClean="0">
                <a:latin typeface="Arial Rounded MT Bold" pitchFamily="34" charset="0"/>
              </a:rPr>
              <a:t>Estuarine System</a:t>
            </a:r>
          </a:p>
          <a:p>
            <a:pPr algn="ctr">
              <a:lnSpc>
                <a:spcPct val="90000"/>
              </a:lnSpc>
              <a:buFontTx/>
              <a:buNone/>
            </a:pPr>
            <a:endParaRPr lang="en-US" sz="4000" b="1" dirty="0">
              <a:latin typeface="Arial Rounded MT Bold" pitchFamily="34" charset="0"/>
            </a:endParaRPr>
          </a:p>
          <a:p>
            <a:pPr algn="ctr">
              <a:lnSpc>
                <a:spcPct val="90000"/>
              </a:lnSpc>
              <a:buFontTx/>
              <a:buNone/>
            </a:pPr>
            <a:r>
              <a:rPr lang="en-US" b="1" dirty="0" err="1" smtClean="0">
                <a:latin typeface="Arial Rounded MT Bold" pitchFamily="34" charset="0"/>
              </a:rPr>
              <a:t>MassDEP</a:t>
            </a:r>
            <a:endParaRPr lang="en-US" b="1" dirty="0">
              <a:latin typeface="Arial Rounded MT Bold" pitchFamily="34" charset="0"/>
            </a:endParaRPr>
          </a:p>
          <a:p>
            <a:pPr algn="ctr">
              <a:lnSpc>
                <a:spcPct val="90000"/>
              </a:lnSpc>
              <a:buFontTx/>
              <a:buNone/>
            </a:pPr>
            <a:r>
              <a:rPr lang="en-US" b="1" dirty="0" smtClean="0">
                <a:latin typeface="Arial Rounded MT Bold" pitchFamily="34" charset="0"/>
              </a:rPr>
              <a:t>April 2, 2019</a:t>
            </a:r>
            <a:endParaRPr lang="en-US" b="1" dirty="0">
              <a:latin typeface="Arial Rounded MT Bold" pitchFamily="34" charset="0"/>
            </a:endParaRPr>
          </a:p>
        </p:txBody>
      </p:sp>
      <p:sp>
        <p:nvSpPr>
          <p:cNvPr id="4" name="Slide Number Placeholder 5"/>
          <p:cNvSpPr>
            <a:spLocks noGrp="1"/>
          </p:cNvSpPr>
          <p:nvPr>
            <p:ph type="sldNum" sz="quarter" idx="12"/>
          </p:nvPr>
        </p:nvSpPr>
        <p:spPr/>
        <p:txBody>
          <a:bodyPr/>
          <a:lstStyle/>
          <a:p>
            <a:fld id="{AB92EF7B-F1A1-42E0-9F09-DC0E0A282B04}" type="slidenum">
              <a:rPr lang="en-US"/>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295481"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79B207C-9AB7-4A42-BF05-3FB92004A0E3}" type="slidenum">
              <a:rPr lang="en-US" smtClean="0"/>
              <a:pPr/>
              <a:t>10</a:t>
            </a:fld>
            <a:endParaRPr lang="en-US"/>
          </a:p>
        </p:txBody>
      </p:sp>
      <p:sp>
        <p:nvSpPr>
          <p:cNvPr id="4" name="Rectangle 3"/>
          <p:cNvSpPr/>
          <p:nvPr/>
        </p:nvSpPr>
        <p:spPr>
          <a:xfrm>
            <a:off x="1941212" y="1910173"/>
            <a:ext cx="5376333" cy="3687163"/>
          </a:xfrm>
          <a:prstGeom prst="rect">
            <a:avLst/>
          </a:prstGeom>
          <a:solidFill>
            <a:schemeClr val="bg1"/>
          </a:solidFill>
        </p:spPr>
        <p:txBody>
          <a:bodyPr wrap="square">
            <a:spAutoFit/>
          </a:bodyPr>
          <a:lstStyle/>
          <a:p>
            <a:pPr>
              <a:lnSpc>
                <a:spcPct val="80000"/>
              </a:lnSpc>
              <a:buFont typeface="Wingdings" pitchFamily="2" charset="2"/>
              <a:buChar char="Ø"/>
            </a:pPr>
            <a:r>
              <a:rPr lang="en-US" sz="2800" b="1" dirty="0" smtClean="0"/>
              <a:t>Possible Eelgrass 	Restoration  </a:t>
            </a:r>
          </a:p>
          <a:p>
            <a:pPr>
              <a:lnSpc>
                <a:spcPct val="80000"/>
              </a:lnSpc>
              <a:buFont typeface="Wingdings" pitchFamily="2" charset="2"/>
              <a:buChar char="Ø"/>
            </a:pPr>
            <a:endParaRPr lang="en-US" sz="1200" b="1" dirty="0" smtClean="0"/>
          </a:p>
          <a:p>
            <a:pPr>
              <a:lnSpc>
                <a:spcPct val="80000"/>
              </a:lnSpc>
              <a:buFont typeface="Wingdings" pitchFamily="2" charset="2"/>
              <a:buChar char="Ø"/>
            </a:pPr>
            <a:r>
              <a:rPr lang="en-US" sz="2800" b="1" dirty="0" smtClean="0"/>
              <a:t>Reduced Algal Blooms </a:t>
            </a:r>
          </a:p>
          <a:p>
            <a:pPr>
              <a:lnSpc>
                <a:spcPct val="80000"/>
              </a:lnSpc>
            </a:pPr>
            <a:r>
              <a:rPr lang="en-US" sz="2800" b="1" dirty="0" smtClean="0"/>
              <a:t>   </a:t>
            </a:r>
          </a:p>
          <a:p>
            <a:pPr>
              <a:lnSpc>
                <a:spcPct val="80000"/>
              </a:lnSpc>
              <a:buFont typeface="Wingdings" pitchFamily="2" charset="2"/>
              <a:buChar char="Ø"/>
            </a:pPr>
            <a:r>
              <a:rPr lang="en-US" sz="2800" b="1" dirty="0" smtClean="0"/>
              <a:t>Improved Dissolved </a:t>
            </a:r>
          </a:p>
          <a:p>
            <a:pPr>
              <a:lnSpc>
                <a:spcPct val="80000"/>
              </a:lnSpc>
            </a:pPr>
            <a:r>
              <a:rPr lang="en-US" sz="2800" b="1" dirty="0" smtClean="0"/>
              <a:t>   	Oxygen Concentration</a:t>
            </a:r>
          </a:p>
          <a:p>
            <a:pPr>
              <a:lnSpc>
                <a:spcPct val="80000"/>
              </a:lnSpc>
              <a:buFont typeface="Wingdings" pitchFamily="2" charset="2"/>
              <a:buChar char="Ø"/>
            </a:pPr>
            <a:endParaRPr lang="en-US" sz="2800" b="1" dirty="0" smtClean="0"/>
          </a:p>
          <a:p>
            <a:pPr>
              <a:lnSpc>
                <a:spcPct val="80000"/>
              </a:lnSpc>
              <a:buFont typeface="Wingdings" pitchFamily="2" charset="2"/>
              <a:buChar char="Ø"/>
            </a:pPr>
            <a:r>
              <a:rPr lang="en-US" sz="2800" b="1" dirty="0" smtClean="0"/>
              <a:t>Healthy Benthic Animal </a:t>
            </a:r>
          </a:p>
          <a:p>
            <a:pPr>
              <a:lnSpc>
                <a:spcPct val="80000"/>
              </a:lnSpc>
            </a:pPr>
            <a:r>
              <a:rPr lang="en-US" sz="2800" b="1" dirty="0" smtClean="0"/>
              <a:t>   	Assemblages</a:t>
            </a:r>
          </a:p>
          <a:p>
            <a:pPr>
              <a:lnSpc>
                <a:spcPct val="80000"/>
              </a:lnSpc>
              <a:buFont typeface="Wingdings" pitchFamily="2" charset="2"/>
              <a:buChar char="Ø"/>
            </a:pPr>
            <a:endParaRPr lang="en-US" sz="2800" b="1" dirty="0" smtClean="0">
              <a:solidFill>
                <a:srgbClr val="660066"/>
              </a:solidFill>
            </a:endParaRPr>
          </a:p>
        </p:txBody>
      </p:sp>
      <p:sp>
        <p:nvSpPr>
          <p:cNvPr id="5" name="TextBox 4"/>
          <p:cNvSpPr txBox="1"/>
          <p:nvPr/>
        </p:nvSpPr>
        <p:spPr>
          <a:xfrm>
            <a:off x="243840" y="685800"/>
            <a:ext cx="8458200" cy="1015663"/>
          </a:xfrm>
          <a:prstGeom prst="rect">
            <a:avLst/>
          </a:prstGeom>
          <a:solidFill>
            <a:schemeClr val="bg1"/>
          </a:solidFill>
        </p:spPr>
        <p:txBody>
          <a:bodyPr wrap="square" rtlCol="0">
            <a:spAutoFit/>
          </a:bodyPr>
          <a:lstStyle/>
          <a:p>
            <a:pPr algn="ctr"/>
            <a:r>
              <a:rPr lang="en-US" sz="2800" b="1" dirty="0" smtClean="0"/>
              <a:t>Achieving the Target Threshold N Concentration at the </a:t>
            </a:r>
            <a:r>
              <a:rPr lang="en-US" sz="3200" b="1" i="1" dirty="0" smtClean="0"/>
              <a:t>Sentinel Station  </a:t>
            </a:r>
            <a:r>
              <a:rPr lang="en-US" sz="2800" b="1" dirty="0" smtClean="0"/>
              <a:t>will result in:</a:t>
            </a:r>
            <a:endParaRPr lang="en-US" sz="2800" b="1" dirty="0"/>
          </a:p>
        </p:txBody>
      </p:sp>
    </p:spTree>
    <p:extLst>
      <p:ext uri="{BB962C8B-B14F-4D97-AF65-F5344CB8AC3E}">
        <p14:creationId xmlns:p14="http://schemas.microsoft.com/office/powerpoint/2010/main" val="316710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https://www.mvtimes.com/mvt/uploads/2017/12/Mill-Pon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8" y="0"/>
            <a:ext cx="9625264"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79B207C-9AB7-4A42-BF05-3FB92004A0E3}" type="slidenum">
              <a:rPr lang="en-US" smtClean="0"/>
              <a:pPr/>
              <a:t>11</a:t>
            </a:fld>
            <a:endParaRPr lang="en-US"/>
          </a:p>
        </p:txBody>
      </p:sp>
      <p:sp>
        <p:nvSpPr>
          <p:cNvPr id="5" name="Rectangle 4"/>
          <p:cNvSpPr/>
          <p:nvPr/>
        </p:nvSpPr>
        <p:spPr>
          <a:xfrm>
            <a:off x="1127760" y="1828800"/>
            <a:ext cx="6324600" cy="1938992"/>
          </a:xfrm>
          <a:prstGeom prst="rect">
            <a:avLst/>
          </a:prstGeom>
        </p:spPr>
        <p:txBody>
          <a:bodyPr wrap="square">
            <a:spAutoFit/>
          </a:bodyPr>
          <a:lstStyle/>
          <a:p>
            <a:pPr algn="ctr"/>
            <a:r>
              <a:rPr lang="en-US" sz="4000" b="1" dirty="0" smtClean="0">
                <a:solidFill>
                  <a:srgbClr val="FFFF00"/>
                </a:solidFill>
              </a:rPr>
              <a:t>EPA requires states to</a:t>
            </a:r>
            <a:br>
              <a:rPr lang="en-US" sz="4000" b="1" dirty="0" smtClean="0">
                <a:solidFill>
                  <a:srgbClr val="FFFF00"/>
                </a:solidFill>
              </a:rPr>
            </a:br>
            <a:r>
              <a:rPr lang="en-US" sz="4000" b="1" dirty="0" smtClean="0">
                <a:solidFill>
                  <a:srgbClr val="FFFF00"/>
                </a:solidFill>
              </a:rPr>
              <a:t>set limits on pollutants</a:t>
            </a:r>
          </a:p>
          <a:p>
            <a:pPr algn="ctr"/>
            <a:endParaRPr lang="en-US" sz="4000" dirty="0">
              <a:solidFill>
                <a:srgbClr val="FFFF99"/>
              </a:solidFill>
            </a:endParaRPr>
          </a:p>
        </p:txBody>
      </p:sp>
      <p:sp>
        <p:nvSpPr>
          <p:cNvPr id="6" name="Rectangle 5"/>
          <p:cNvSpPr/>
          <p:nvPr/>
        </p:nvSpPr>
        <p:spPr>
          <a:xfrm>
            <a:off x="1219200" y="3962400"/>
            <a:ext cx="6781800" cy="1323439"/>
          </a:xfrm>
          <a:prstGeom prst="rect">
            <a:avLst/>
          </a:prstGeom>
        </p:spPr>
        <p:txBody>
          <a:bodyPr wrap="square">
            <a:spAutoFit/>
          </a:bodyPr>
          <a:lstStyle/>
          <a:p>
            <a:pPr algn="ctr">
              <a:buFontTx/>
              <a:buNone/>
            </a:pPr>
            <a:r>
              <a:rPr lang="en-US" sz="4000" b="1" dirty="0" smtClean="0">
                <a:solidFill>
                  <a:srgbClr val="FFFF00"/>
                </a:solidFill>
              </a:rPr>
              <a:t>Total Maximum Daily Load </a:t>
            </a:r>
          </a:p>
          <a:p>
            <a:pPr algn="ctr">
              <a:buFontTx/>
              <a:buNone/>
            </a:pPr>
            <a:r>
              <a:rPr lang="en-US" sz="4000" b="1" dirty="0" smtClean="0">
                <a:solidFill>
                  <a:srgbClr val="FFFF00"/>
                </a:solidFill>
              </a:rPr>
              <a:t>(TMDL)</a:t>
            </a:r>
            <a:endParaRPr lang="en-US" sz="40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12</a:t>
            </a:fld>
            <a:endParaRPr lang="en-US"/>
          </a:p>
        </p:txBody>
      </p:sp>
      <p:sp>
        <p:nvSpPr>
          <p:cNvPr id="4" name="Rectangle 3"/>
          <p:cNvSpPr/>
          <p:nvPr/>
        </p:nvSpPr>
        <p:spPr>
          <a:xfrm>
            <a:off x="381000" y="228600"/>
            <a:ext cx="8153400" cy="707886"/>
          </a:xfrm>
          <a:prstGeom prst="rect">
            <a:avLst/>
          </a:prstGeom>
        </p:spPr>
        <p:txBody>
          <a:bodyPr wrap="square">
            <a:spAutoFit/>
          </a:bodyPr>
          <a:lstStyle/>
          <a:p>
            <a:pPr algn="ctr"/>
            <a:r>
              <a:rPr lang="en-US" sz="4000" b="1" dirty="0" smtClean="0"/>
              <a:t>Total Maximum Daily Load</a:t>
            </a:r>
            <a:endParaRPr lang="en-US" sz="4000" dirty="0"/>
          </a:p>
        </p:txBody>
      </p:sp>
      <p:sp>
        <p:nvSpPr>
          <p:cNvPr id="5" name="Rectangle 4"/>
          <p:cNvSpPr/>
          <p:nvPr/>
        </p:nvSpPr>
        <p:spPr>
          <a:xfrm>
            <a:off x="228600" y="1219200"/>
            <a:ext cx="8458200" cy="1754326"/>
          </a:xfrm>
          <a:prstGeom prst="rect">
            <a:avLst/>
          </a:prstGeom>
        </p:spPr>
        <p:txBody>
          <a:bodyPr wrap="square">
            <a:spAutoFit/>
          </a:bodyPr>
          <a:lstStyle/>
          <a:p>
            <a:pPr algn="ctr">
              <a:buFontTx/>
              <a:buNone/>
            </a:pPr>
            <a:r>
              <a:rPr lang="en-US" sz="3600" b="1" i="1" dirty="0" smtClean="0"/>
              <a:t>Maximum amount of a pollutant that can enter a water body and still meet water quality standards </a:t>
            </a:r>
            <a:endParaRPr lang="en-US" sz="3600" b="1" i="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3" y="3429000"/>
            <a:ext cx="47625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042" y="2948812"/>
            <a:ext cx="3518072" cy="26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5665" y="60960"/>
            <a:ext cx="9144000" cy="584775"/>
          </a:xfrm>
          <a:prstGeom prst="rect">
            <a:avLst/>
          </a:prstGeom>
          <a:noFill/>
        </p:spPr>
        <p:txBody>
          <a:bodyPr wrap="square" rtlCol="0">
            <a:spAutoFit/>
          </a:bodyPr>
          <a:lstStyle/>
          <a:p>
            <a:r>
              <a:rPr lang="en-US" sz="3200" b="1" dirty="0" smtClean="0"/>
              <a:t>TMDL for Chilmark Pond Embayment System</a:t>
            </a:r>
            <a:endParaRPr lang="en-US" sz="3200" b="1" dirty="0"/>
          </a:p>
        </p:txBody>
      </p:sp>
      <p:sp>
        <p:nvSpPr>
          <p:cNvPr id="2" name="Rectangle 1"/>
          <p:cNvSpPr/>
          <p:nvPr/>
        </p:nvSpPr>
        <p:spPr>
          <a:xfrm>
            <a:off x="8467" y="967556"/>
            <a:ext cx="4715933" cy="5693866"/>
          </a:xfrm>
          <a:prstGeom prst="rect">
            <a:avLst/>
          </a:prstGeom>
        </p:spPr>
        <p:txBody>
          <a:bodyPr wrap="square">
            <a:spAutoFit/>
          </a:bodyPr>
          <a:lstStyle/>
          <a:p>
            <a:pPr marL="285750" indent="-285750">
              <a:buFont typeface="Arial" pitchFamily="34" charset="0"/>
              <a:buChar char="•"/>
            </a:pPr>
            <a:r>
              <a:rPr lang="en-US" sz="2800" dirty="0" smtClean="0">
                <a:latin typeface="Arial" charset="0"/>
              </a:rPr>
              <a:t>Based on the </a:t>
            </a:r>
            <a:r>
              <a:rPr lang="en-US" sz="2800" dirty="0">
                <a:latin typeface="Arial" charset="0"/>
              </a:rPr>
              <a:t>MEP Technical </a:t>
            </a:r>
            <a:r>
              <a:rPr lang="en-US" sz="2800" dirty="0" smtClean="0">
                <a:latin typeface="Arial" charset="0"/>
              </a:rPr>
              <a:t>Report</a:t>
            </a:r>
          </a:p>
          <a:p>
            <a:pPr marL="285750" indent="-285750">
              <a:buFont typeface="Arial" pitchFamily="34" charset="0"/>
              <a:buChar char="•"/>
            </a:pPr>
            <a:endParaRPr lang="en-US" sz="2800" dirty="0">
              <a:latin typeface="Arial" charset="0"/>
            </a:endParaRPr>
          </a:p>
          <a:p>
            <a:pPr marL="285750" indent="-285750">
              <a:buFont typeface="Arial" pitchFamily="34" charset="0"/>
              <a:buChar char="•"/>
            </a:pPr>
            <a:r>
              <a:rPr lang="en-US" sz="2800" dirty="0" smtClean="0">
                <a:latin typeface="Arial" charset="0"/>
              </a:rPr>
              <a:t>Documents </a:t>
            </a:r>
            <a:r>
              <a:rPr lang="en-US" sz="2800" dirty="0">
                <a:latin typeface="Arial" charset="0"/>
              </a:rPr>
              <a:t>the basis for the TMDL </a:t>
            </a:r>
            <a:r>
              <a:rPr lang="en-US" sz="2800" dirty="0" smtClean="0">
                <a:latin typeface="Arial" charset="0"/>
              </a:rPr>
              <a:t>number</a:t>
            </a:r>
          </a:p>
          <a:p>
            <a:pPr marL="285750" indent="-285750">
              <a:buFont typeface="Arial" pitchFamily="34" charset="0"/>
              <a:buChar char="•"/>
            </a:pPr>
            <a:endParaRPr lang="en-US" sz="2800" dirty="0">
              <a:latin typeface="Arial" charset="0"/>
            </a:endParaRPr>
          </a:p>
          <a:p>
            <a:pPr marL="285750" indent="-285750">
              <a:buFont typeface="Arial" pitchFamily="34" charset="0"/>
              <a:buChar char="•"/>
            </a:pPr>
            <a:r>
              <a:rPr lang="en-US" sz="2800" dirty="0" smtClean="0">
                <a:latin typeface="Arial" pitchFamily="34" charset="0"/>
                <a:cs typeface="Arial" pitchFamily="34" charset="0"/>
              </a:rPr>
              <a:t>Establishes a nutrient loading threshold </a:t>
            </a:r>
            <a:r>
              <a:rPr lang="en-US" sz="2800" dirty="0">
                <a:latin typeface="Arial" pitchFamily="34" charset="0"/>
                <a:cs typeface="Arial" pitchFamily="34" charset="0"/>
              </a:rPr>
              <a:t>which will restore water quality and benthic habitat and support eelgrass.</a:t>
            </a:r>
          </a:p>
          <a:p>
            <a:pPr marL="285750" indent="-285750">
              <a:buFont typeface="Arial" pitchFamily="34" charset="0"/>
              <a:buChar char="•"/>
            </a:pPr>
            <a:endParaRPr lang="en-US" sz="2800" dirty="0" smtClean="0">
              <a:latin typeface="Arial" charset="0"/>
            </a:endParaRPr>
          </a:p>
          <a:p>
            <a:pPr marL="285750" indent="-285750">
              <a:buFont typeface="Arial" pitchFamily="34" charset="0"/>
              <a:buChar char="•"/>
            </a:pPr>
            <a:endParaRPr lang="en-US" sz="2800" dirty="0"/>
          </a:p>
        </p:txBody>
      </p:sp>
      <p:pic>
        <p:nvPicPr>
          <p:cNvPr id="7" name="Picture 2" descr="https://vineyardgazette.com/sites/default/files/styles/article_img_feature/public/article-assets/main-photos/2015/tj_tisbury_great_pond_0.jpg?itok=I-uQT8K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3760705" cy="2345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36" y="3276600"/>
            <a:ext cx="3713069" cy="33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effectLst>
            <a:outerShdw dist="35921" dir="2700000" algn="ctr" rotWithShape="0">
              <a:schemeClr val="tx1">
                <a:alpha val="50000"/>
              </a:schemeClr>
            </a:outerShdw>
          </a:effectLst>
        </p:spPr>
        <p:txBody>
          <a:bodyPr>
            <a:noAutofit/>
          </a:bodyPr>
          <a:lstStyle/>
          <a:p>
            <a:r>
              <a:rPr lang="en-US" b="1" dirty="0" smtClean="0">
                <a:solidFill>
                  <a:srgbClr val="FFFF99"/>
                </a:solidFill>
                <a:latin typeface="Arial Rounded MT Bold" pitchFamily="34" charset="0"/>
              </a:rPr>
              <a:t>Why do we need TMDLs for Estuaries?</a:t>
            </a:r>
            <a:endParaRPr lang="en-US" b="1" dirty="0">
              <a:solidFill>
                <a:srgbClr val="FFFF99"/>
              </a:solidFill>
              <a:latin typeface="Arial Rounded MT Bold" pitchFamily="34" charset="0"/>
            </a:endParaRPr>
          </a:p>
        </p:txBody>
      </p:sp>
      <p:sp>
        <p:nvSpPr>
          <p:cNvPr id="7171" name="Rectangle 3"/>
          <p:cNvSpPr>
            <a:spLocks noGrp="1" noChangeArrowheads="1"/>
          </p:cNvSpPr>
          <p:nvPr>
            <p:ph idx="1"/>
          </p:nvPr>
        </p:nvSpPr>
        <p:spPr>
          <a:xfrm>
            <a:off x="914400" y="1600200"/>
            <a:ext cx="6858000" cy="4525963"/>
          </a:xfrm>
          <a:effectLst>
            <a:outerShdw dist="35921" dir="2700000" algn="ctr" rotWithShape="0">
              <a:schemeClr val="tx1"/>
            </a:outerShdw>
          </a:effectLst>
        </p:spPr>
        <p:txBody>
          <a:bodyPr/>
          <a:lstStyle/>
          <a:p>
            <a:pPr algn="ctr">
              <a:buFontTx/>
              <a:buNone/>
            </a:pPr>
            <a:r>
              <a:rPr lang="en-US" sz="4400" b="1" dirty="0">
                <a:solidFill>
                  <a:srgbClr val="FFC000"/>
                </a:solidFill>
                <a:latin typeface="Arial Rounded MT Bold" pitchFamily="34" charset="0"/>
              </a:rPr>
              <a:t>Declining coastal habitat quality due to </a:t>
            </a:r>
          </a:p>
          <a:p>
            <a:pPr algn="ctr">
              <a:buFontTx/>
              <a:buNone/>
            </a:pPr>
            <a:r>
              <a:rPr lang="en-US" sz="4400" b="1" dirty="0">
                <a:solidFill>
                  <a:srgbClr val="FFC000"/>
                </a:solidFill>
                <a:latin typeface="Arial Rounded MT Bold" pitchFamily="34" charset="0"/>
              </a:rPr>
              <a:t>increased nitrogen loading resulting from </a:t>
            </a:r>
          </a:p>
          <a:p>
            <a:pPr algn="ctr">
              <a:buFontTx/>
              <a:buNone/>
            </a:pPr>
            <a:r>
              <a:rPr lang="en-US" sz="4400" b="1" dirty="0">
                <a:solidFill>
                  <a:srgbClr val="FFC000"/>
                </a:solidFill>
                <a:latin typeface="Arial Rounded MT Bold" pitchFamily="34" charset="0"/>
              </a:rPr>
              <a:t>changes in watershed land uses</a:t>
            </a:r>
          </a:p>
        </p:txBody>
      </p:sp>
      <p:sp>
        <p:nvSpPr>
          <p:cNvPr id="4" name="Slide Number Placeholder 5"/>
          <p:cNvSpPr>
            <a:spLocks noGrp="1"/>
          </p:cNvSpPr>
          <p:nvPr>
            <p:ph type="sldNum" sz="quarter" idx="12"/>
          </p:nvPr>
        </p:nvSpPr>
        <p:spPr/>
        <p:txBody>
          <a:bodyPr/>
          <a:lstStyle/>
          <a:p>
            <a:fld id="{2AE288A5-E3AE-4F23-BF1C-BD69030584CA}" type="slidenum">
              <a:rPr lang="en-US"/>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EBB50E7-D2E8-4177-8B45-C44A242962DC}" type="slidenum">
              <a:rPr lang="en-US"/>
              <a:pPr/>
              <a:t>15</a:t>
            </a:fld>
            <a:endParaRPr lang="en-US"/>
          </a:p>
        </p:txBody>
      </p:sp>
      <p:sp>
        <p:nvSpPr>
          <p:cNvPr id="11266" name="Text Box 2"/>
          <p:cNvSpPr txBox="1">
            <a:spLocks noChangeArrowheads="1"/>
          </p:cNvSpPr>
          <p:nvPr/>
        </p:nvSpPr>
        <p:spPr bwMode="auto">
          <a:xfrm>
            <a:off x="0" y="0"/>
            <a:ext cx="9144000" cy="674030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ct val="50000"/>
              </a:spcBef>
            </a:pPr>
            <a:r>
              <a:rPr lang="en-US" sz="4800" b="1" dirty="0">
                <a:solidFill>
                  <a:schemeClr val="bg1"/>
                </a:solidFill>
              </a:rPr>
              <a:t>Effects of Excess Nitrogen</a:t>
            </a:r>
          </a:p>
          <a:p>
            <a:pPr>
              <a:spcBef>
                <a:spcPct val="50000"/>
              </a:spcBef>
            </a:pPr>
            <a:r>
              <a:rPr lang="en-US" sz="3200" b="1" dirty="0" smtClean="0">
                <a:solidFill>
                  <a:schemeClr val="bg1"/>
                </a:solidFill>
              </a:rPr>
              <a:t>Algae </a:t>
            </a:r>
            <a:r>
              <a:rPr lang="en-US" sz="3200" b="1" dirty="0">
                <a:solidFill>
                  <a:schemeClr val="bg1"/>
                </a:solidFill>
              </a:rPr>
              <a:t>Blooms</a:t>
            </a:r>
          </a:p>
          <a:p>
            <a:pPr>
              <a:spcBef>
                <a:spcPct val="50000"/>
              </a:spcBef>
            </a:pPr>
            <a:r>
              <a:rPr lang="en-US" sz="3200" b="1" dirty="0" smtClean="0">
                <a:solidFill>
                  <a:schemeClr val="bg1"/>
                </a:solidFill>
              </a:rPr>
              <a:t>       Loss </a:t>
            </a:r>
            <a:r>
              <a:rPr lang="en-US" sz="3200" b="1" dirty="0">
                <a:solidFill>
                  <a:schemeClr val="bg1"/>
                </a:solidFill>
              </a:rPr>
              <a:t>of Eelgrass</a:t>
            </a:r>
          </a:p>
          <a:p>
            <a:pPr>
              <a:spcBef>
                <a:spcPct val="50000"/>
              </a:spcBef>
            </a:pPr>
            <a:r>
              <a:rPr lang="en-US" sz="3200" b="1" dirty="0">
                <a:solidFill>
                  <a:schemeClr val="bg1"/>
                </a:solidFill>
              </a:rPr>
              <a:t>	</a:t>
            </a:r>
            <a:r>
              <a:rPr lang="en-US" sz="3200" b="1" dirty="0" smtClean="0">
                <a:solidFill>
                  <a:schemeClr val="bg1"/>
                </a:solidFill>
              </a:rPr>
              <a:t>    Increased </a:t>
            </a:r>
            <a:r>
              <a:rPr lang="en-US" sz="3200" b="1" dirty="0">
                <a:solidFill>
                  <a:schemeClr val="bg1"/>
                </a:solidFill>
              </a:rPr>
              <a:t>Macro-Algae</a:t>
            </a:r>
          </a:p>
          <a:p>
            <a:pPr>
              <a:spcBef>
                <a:spcPct val="50000"/>
              </a:spcBef>
            </a:pPr>
            <a:r>
              <a:rPr lang="en-US" sz="3200" b="1" dirty="0">
                <a:solidFill>
                  <a:schemeClr val="bg1"/>
                </a:solidFill>
                <a:latin typeface="+mj-lt"/>
              </a:rPr>
              <a:t>		</a:t>
            </a:r>
            <a:r>
              <a:rPr lang="en-US" sz="3200" b="1" dirty="0" smtClean="0">
                <a:solidFill>
                  <a:schemeClr val="bg1"/>
                </a:solidFill>
              </a:rPr>
              <a:t>      Low </a:t>
            </a:r>
            <a:r>
              <a:rPr lang="en-US" sz="3200" b="1" dirty="0">
                <a:solidFill>
                  <a:schemeClr val="bg1"/>
                </a:solidFill>
              </a:rPr>
              <a:t>Dissolved Oxygen</a:t>
            </a:r>
          </a:p>
          <a:p>
            <a:pPr>
              <a:spcBef>
                <a:spcPct val="50000"/>
              </a:spcBef>
            </a:pPr>
            <a:r>
              <a:rPr lang="en-US" sz="3200" b="1" dirty="0">
                <a:solidFill>
                  <a:schemeClr val="bg1"/>
                </a:solidFill>
                <a:latin typeface="+mj-lt"/>
              </a:rPr>
              <a:t>	</a:t>
            </a:r>
            <a:r>
              <a:rPr lang="en-US" sz="3200" b="1" dirty="0" smtClean="0">
                <a:solidFill>
                  <a:schemeClr val="bg1"/>
                </a:solidFill>
                <a:latin typeface="+mj-lt"/>
              </a:rPr>
              <a:t>	</a:t>
            </a:r>
            <a:r>
              <a:rPr lang="en-US" sz="3200" b="1" dirty="0" smtClean="0">
                <a:solidFill>
                  <a:schemeClr val="bg1"/>
                </a:solidFill>
              </a:rPr>
              <a:t>Organic </a:t>
            </a:r>
            <a:r>
              <a:rPr lang="en-US" sz="3200" b="1" dirty="0">
                <a:solidFill>
                  <a:schemeClr val="bg1"/>
                </a:solidFill>
              </a:rPr>
              <a:t>Enrichment </a:t>
            </a:r>
            <a:r>
              <a:rPr lang="en-US" sz="3200" b="1" dirty="0" smtClean="0">
                <a:solidFill>
                  <a:schemeClr val="bg1"/>
                </a:solidFill>
              </a:rPr>
              <a:t>of Sediments</a:t>
            </a:r>
            <a:endParaRPr lang="en-US" sz="3200" b="1" dirty="0">
              <a:solidFill>
                <a:schemeClr val="bg1"/>
              </a:solidFill>
            </a:endParaRPr>
          </a:p>
          <a:p>
            <a:pPr>
              <a:spcBef>
                <a:spcPct val="50000"/>
              </a:spcBef>
            </a:pPr>
            <a:r>
              <a:rPr lang="en-US" sz="3200" b="1" dirty="0">
                <a:solidFill>
                  <a:schemeClr val="bg1"/>
                </a:solidFill>
                <a:latin typeface="+mj-lt"/>
              </a:rPr>
              <a:t>	</a:t>
            </a:r>
            <a:r>
              <a:rPr lang="en-US" sz="3200" b="1" dirty="0" smtClean="0">
                <a:solidFill>
                  <a:schemeClr val="bg1"/>
                </a:solidFill>
                <a:latin typeface="+mj-lt"/>
              </a:rPr>
              <a:t>  </a:t>
            </a:r>
            <a:r>
              <a:rPr lang="en-US" sz="3200" b="1" dirty="0" smtClean="0">
                <a:solidFill>
                  <a:schemeClr val="bg1"/>
                </a:solidFill>
              </a:rPr>
              <a:t>Lack </a:t>
            </a:r>
            <a:r>
              <a:rPr lang="en-US" sz="3200" b="1" dirty="0">
                <a:solidFill>
                  <a:schemeClr val="bg1"/>
                </a:solidFill>
              </a:rPr>
              <a:t>of Plant &amp; Animal </a:t>
            </a:r>
            <a:r>
              <a:rPr lang="en-US" sz="3200" b="1" dirty="0" smtClean="0">
                <a:solidFill>
                  <a:schemeClr val="bg1"/>
                </a:solidFill>
              </a:rPr>
              <a:t>Diversity</a:t>
            </a:r>
          </a:p>
          <a:p>
            <a:pPr>
              <a:spcBef>
                <a:spcPct val="50000"/>
              </a:spcBef>
            </a:pPr>
            <a:r>
              <a:rPr lang="en-US" sz="3200" b="1" dirty="0" smtClean="0">
                <a:solidFill>
                  <a:schemeClr val="bg1"/>
                </a:solidFill>
                <a:latin typeface="+mj-lt"/>
              </a:rPr>
              <a:t>    </a:t>
            </a:r>
            <a:r>
              <a:rPr lang="en-US" sz="3200" b="1" dirty="0" smtClean="0">
                <a:solidFill>
                  <a:schemeClr val="bg1"/>
                </a:solidFill>
              </a:rPr>
              <a:t>Fish Kills</a:t>
            </a:r>
            <a:endParaRPr lang="en-US" sz="3200" b="1" dirty="0">
              <a:solidFill>
                <a:schemeClr val="bg1"/>
              </a:solidFill>
            </a:endParaRPr>
          </a:p>
          <a:p>
            <a:pPr>
              <a:spcBef>
                <a:spcPct val="50000"/>
              </a:spcBef>
            </a:pPr>
            <a:r>
              <a:rPr lang="en-US" sz="3200" b="1" dirty="0">
                <a:solidFill>
                  <a:schemeClr val="tx2"/>
                </a:solidFill>
                <a:latin typeface="+mj-lt"/>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16</a:t>
            </a:fld>
            <a:endParaRPr lang="en-US"/>
          </a:p>
        </p:txBody>
      </p:sp>
      <p:sp>
        <p:nvSpPr>
          <p:cNvPr id="3" name="TextBox 2"/>
          <p:cNvSpPr txBox="1"/>
          <p:nvPr/>
        </p:nvSpPr>
        <p:spPr>
          <a:xfrm>
            <a:off x="838200" y="2209800"/>
            <a:ext cx="184731" cy="369332"/>
          </a:xfrm>
          <a:prstGeom prst="rect">
            <a:avLst/>
          </a:prstGeom>
          <a:noFill/>
        </p:spPr>
        <p:txBody>
          <a:bodyPr wrap="none" rtlCol="0">
            <a:spAutoFit/>
          </a:bodyPr>
          <a:lstStyle/>
          <a:p>
            <a:endParaRPr lang="en-US" dirty="0"/>
          </a:p>
        </p:txBody>
      </p:sp>
      <p:sp>
        <p:nvSpPr>
          <p:cNvPr id="5" name="TextBox 4"/>
          <p:cNvSpPr txBox="1"/>
          <p:nvPr/>
        </p:nvSpPr>
        <p:spPr>
          <a:xfrm>
            <a:off x="1016753" y="350793"/>
            <a:ext cx="6915664" cy="523220"/>
          </a:xfrm>
          <a:prstGeom prst="rect">
            <a:avLst/>
          </a:prstGeom>
          <a:noFill/>
        </p:spPr>
        <p:txBody>
          <a:bodyPr wrap="square" rtlCol="0">
            <a:spAutoFit/>
          </a:bodyPr>
          <a:lstStyle/>
          <a:p>
            <a:pPr algn="ctr"/>
            <a:r>
              <a:rPr lang="en-US" sz="2800" dirty="0" smtClean="0"/>
              <a:t>CHILMARK POND Embayment system</a:t>
            </a:r>
            <a:endParaRPr lang="en-US" sz="2800" dirty="0"/>
          </a:p>
        </p:txBody>
      </p:sp>
      <p:sp>
        <p:nvSpPr>
          <p:cNvPr id="9" name="TextBox 8"/>
          <p:cNvSpPr txBox="1"/>
          <p:nvPr/>
        </p:nvSpPr>
        <p:spPr>
          <a:xfrm>
            <a:off x="519752" y="6414332"/>
            <a:ext cx="242374" cy="369332"/>
          </a:xfrm>
          <a:prstGeom prst="rect">
            <a:avLst/>
          </a:prstGeom>
          <a:noFill/>
        </p:spPr>
        <p:txBody>
          <a:bodyPr wrap="none" rtlCol="0">
            <a:spAutoFit/>
          </a:bodyPr>
          <a:lstStyle/>
          <a:p>
            <a:r>
              <a:rPr lang="en-US" dirty="0" smtClean="0"/>
              <a:t> </a:t>
            </a:r>
            <a:endParaRPr lang="en-US" dirty="0"/>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5446" t="8502" r="3003" b="6858"/>
          <a:stretch/>
        </p:blipFill>
        <p:spPr bwMode="auto">
          <a:xfrm>
            <a:off x="1143000" y="1219201"/>
            <a:ext cx="7560310" cy="472655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17</a:t>
            </a:fld>
            <a:endParaRPr lang="en-US"/>
          </a:p>
        </p:txBody>
      </p:sp>
      <p:sp>
        <p:nvSpPr>
          <p:cNvPr id="3" name="TextBox 2"/>
          <p:cNvSpPr txBox="1"/>
          <p:nvPr/>
        </p:nvSpPr>
        <p:spPr>
          <a:xfrm>
            <a:off x="1626973" y="378941"/>
            <a:ext cx="5791200" cy="646331"/>
          </a:xfrm>
          <a:prstGeom prst="rect">
            <a:avLst/>
          </a:prstGeom>
          <a:noFill/>
        </p:spPr>
        <p:txBody>
          <a:bodyPr wrap="square" rtlCol="0">
            <a:spAutoFit/>
          </a:bodyPr>
          <a:lstStyle/>
          <a:p>
            <a:r>
              <a:rPr lang="en-US" sz="3600" dirty="0" smtClean="0"/>
              <a:t>Watershed Delineations</a:t>
            </a:r>
            <a:endParaRPr lang="en-US" sz="3600" dirty="0"/>
          </a:p>
        </p:txBody>
      </p:sp>
      <p:pic>
        <p:nvPicPr>
          <p:cNvPr id="6" name="Picture 5"/>
          <p:cNvPicPr/>
          <p:nvPr/>
        </p:nvPicPr>
        <p:blipFill rotWithShape="1">
          <a:blip r:embed="rId3">
            <a:extLst>
              <a:ext uri="{28A0092B-C50C-407E-A947-70E740481C1C}">
                <a14:useLocalDpi xmlns:a14="http://schemas.microsoft.com/office/drawing/2010/main" val="0"/>
              </a:ext>
            </a:extLst>
          </a:blip>
          <a:srcRect r="4977"/>
          <a:stretch/>
        </p:blipFill>
        <p:spPr bwMode="auto">
          <a:xfrm>
            <a:off x="228600" y="1025272"/>
            <a:ext cx="8153400" cy="5223128"/>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18</a:t>
            </a:fld>
            <a:endParaRPr lang="en-US"/>
          </a:p>
        </p:txBody>
      </p:sp>
      <p:sp>
        <p:nvSpPr>
          <p:cNvPr id="4" name="TextBox 3"/>
          <p:cNvSpPr txBox="1"/>
          <p:nvPr/>
        </p:nvSpPr>
        <p:spPr>
          <a:xfrm>
            <a:off x="228600" y="304800"/>
            <a:ext cx="8686799" cy="1384995"/>
          </a:xfrm>
          <a:prstGeom prst="rect">
            <a:avLst/>
          </a:prstGeom>
          <a:noFill/>
        </p:spPr>
        <p:txBody>
          <a:bodyPr wrap="square" rtlCol="0">
            <a:spAutoFit/>
          </a:bodyPr>
          <a:lstStyle/>
          <a:p>
            <a:pPr algn="ctr"/>
            <a:r>
              <a:rPr lang="en-US" sz="2800" dirty="0" smtClean="0"/>
              <a:t>Water Quality Sampling Stations</a:t>
            </a:r>
          </a:p>
          <a:p>
            <a:pPr algn="ctr"/>
            <a:r>
              <a:rPr lang="en-US" sz="2800" dirty="0" smtClean="0"/>
              <a:t>in Chilmark </a:t>
            </a:r>
            <a:r>
              <a:rPr lang="en-US" sz="2800" dirty="0"/>
              <a:t>Pond Estuarine System</a:t>
            </a:r>
          </a:p>
          <a:p>
            <a:pPr algn="ctr"/>
            <a:endParaRPr lang="en-US" sz="2800" dirty="0"/>
          </a:p>
        </p:txBody>
      </p:sp>
      <p:sp>
        <p:nvSpPr>
          <p:cNvPr id="6" name="AutoShape 341"/>
          <p:cNvSpPr>
            <a:spLocks noChangeArrowheads="1"/>
          </p:cNvSpPr>
          <p:nvPr/>
        </p:nvSpPr>
        <p:spPr bwMode="auto">
          <a:xfrm>
            <a:off x="5257799" y="5810250"/>
            <a:ext cx="161925" cy="171450"/>
          </a:xfrm>
          <a:prstGeom prst="star5">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3" name="TextBox 2"/>
          <p:cNvSpPr txBox="1"/>
          <p:nvPr/>
        </p:nvSpPr>
        <p:spPr>
          <a:xfrm>
            <a:off x="7239000" y="1689795"/>
            <a:ext cx="1600201" cy="2862322"/>
          </a:xfrm>
          <a:prstGeom prst="rect">
            <a:avLst/>
          </a:prstGeom>
          <a:noFill/>
        </p:spPr>
        <p:txBody>
          <a:bodyPr wrap="square" rtlCol="0">
            <a:spAutoFit/>
          </a:bodyPr>
          <a:lstStyle/>
          <a:p>
            <a:r>
              <a:rPr lang="en-US" dirty="0" smtClean="0"/>
              <a:t> 5 years of data between 2003-2005 and 2010,2012 </a:t>
            </a:r>
          </a:p>
          <a:p>
            <a:endParaRPr lang="en-US" dirty="0" smtClean="0"/>
          </a:p>
          <a:p>
            <a:r>
              <a:rPr lang="en-US" dirty="0" smtClean="0"/>
              <a:t>Target Threshold = 0.50 mg/L</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89796"/>
            <a:ext cx="6522720" cy="5326320"/>
          </a:xfrm>
          <a:prstGeom prst="rect">
            <a:avLst/>
          </a:prstGeom>
          <a:noFill/>
          <a:ln>
            <a:noFill/>
          </a:ln>
        </p:spPr>
      </p:pic>
    </p:spTree>
    <p:extLst>
      <p:ext uri="{BB962C8B-B14F-4D97-AF65-F5344CB8AC3E}">
        <p14:creationId xmlns:p14="http://schemas.microsoft.com/office/powerpoint/2010/main" val="680645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19</a:t>
            </a:fld>
            <a:endParaRPr lang="en-US"/>
          </a:p>
        </p:txBody>
      </p:sp>
      <p:sp>
        <p:nvSpPr>
          <p:cNvPr id="3" name="Rectangle 2"/>
          <p:cNvSpPr/>
          <p:nvPr/>
        </p:nvSpPr>
        <p:spPr>
          <a:xfrm>
            <a:off x="247135" y="772428"/>
            <a:ext cx="3124200" cy="5041380"/>
          </a:xfrm>
          <a:prstGeom prst="rect">
            <a:avLst/>
          </a:prstGeom>
          <a:ln>
            <a:solidFill>
              <a:schemeClr val="accent1"/>
            </a:solidFill>
          </a:ln>
        </p:spPr>
        <p:txBody>
          <a:bodyPr wrap="square">
            <a:spAutoFit/>
          </a:bodyPr>
          <a:lstStyle/>
          <a:p>
            <a:pPr>
              <a:spcBef>
                <a:spcPct val="30000"/>
              </a:spcBef>
              <a:defRPr/>
            </a:pPr>
            <a:r>
              <a:rPr lang="en-US" sz="3600" b="1" dirty="0" smtClean="0">
                <a:latin typeface="Arial" charset="0"/>
              </a:rPr>
              <a:t>Impairments:</a:t>
            </a:r>
          </a:p>
          <a:p>
            <a:pPr marL="342900" indent="-342900">
              <a:spcBef>
                <a:spcPct val="30000"/>
              </a:spcBef>
              <a:buFont typeface="Arial" pitchFamily="34" charset="0"/>
              <a:buChar char="•"/>
              <a:defRPr/>
            </a:pPr>
            <a:r>
              <a:rPr lang="en-US" sz="2800" dirty="0" smtClean="0">
                <a:latin typeface="Arial" charset="0"/>
              </a:rPr>
              <a:t>Elevated nutrients</a:t>
            </a:r>
          </a:p>
          <a:p>
            <a:pPr marL="342900" indent="-342900">
              <a:spcBef>
                <a:spcPct val="30000"/>
              </a:spcBef>
              <a:buFont typeface="Arial" pitchFamily="34" charset="0"/>
              <a:buChar char="•"/>
              <a:defRPr/>
            </a:pPr>
            <a:r>
              <a:rPr lang="en-US" sz="2800" dirty="0" smtClean="0">
                <a:latin typeface="Arial" charset="0"/>
              </a:rPr>
              <a:t>Low </a:t>
            </a:r>
            <a:r>
              <a:rPr lang="en-US" sz="2800" dirty="0">
                <a:latin typeface="Arial" charset="0"/>
              </a:rPr>
              <a:t>dissolved oxygen </a:t>
            </a:r>
            <a:r>
              <a:rPr lang="en-US" sz="2800" dirty="0" smtClean="0">
                <a:latin typeface="Arial" charset="0"/>
              </a:rPr>
              <a:t>levels</a:t>
            </a:r>
          </a:p>
          <a:p>
            <a:pPr marL="342900" indent="-342900">
              <a:spcBef>
                <a:spcPct val="30000"/>
              </a:spcBef>
              <a:buFont typeface="Arial" pitchFamily="34" charset="0"/>
              <a:buChar char="•"/>
              <a:defRPr/>
            </a:pPr>
            <a:r>
              <a:rPr lang="en-US" sz="2800" dirty="0" smtClean="0">
                <a:latin typeface="Arial" charset="0"/>
              </a:rPr>
              <a:t>Slightly </a:t>
            </a:r>
            <a:r>
              <a:rPr lang="en-US" sz="2800" dirty="0">
                <a:latin typeface="Arial" charset="0"/>
              </a:rPr>
              <a:t>elevated chlorophyll-</a:t>
            </a:r>
            <a:r>
              <a:rPr lang="en-US" sz="2800" i="1" dirty="0">
                <a:latin typeface="Arial" charset="0"/>
              </a:rPr>
              <a:t>a</a:t>
            </a:r>
            <a:r>
              <a:rPr lang="en-US" sz="2800" dirty="0">
                <a:latin typeface="Arial" charset="0"/>
              </a:rPr>
              <a:t> </a:t>
            </a:r>
            <a:r>
              <a:rPr lang="en-US" sz="2800" dirty="0" smtClean="0">
                <a:latin typeface="Arial" charset="0"/>
              </a:rPr>
              <a:t>levels</a:t>
            </a:r>
          </a:p>
          <a:p>
            <a:pPr marL="342900" indent="-342900">
              <a:spcBef>
                <a:spcPct val="30000"/>
              </a:spcBef>
              <a:buFont typeface="Arial" pitchFamily="34" charset="0"/>
              <a:buChar char="•"/>
              <a:defRPr/>
            </a:pPr>
            <a:r>
              <a:rPr lang="en-US" sz="2800" dirty="0" smtClean="0">
                <a:latin typeface="Arial" charset="0"/>
              </a:rPr>
              <a:t>Benthic habitat </a:t>
            </a:r>
            <a:r>
              <a:rPr lang="en-US" sz="2800" dirty="0">
                <a:latin typeface="Arial" charset="0"/>
              </a:rPr>
              <a:t>degradation.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919" y="2475369"/>
            <a:ext cx="50038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06800" y="228600"/>
            <a:ext cx="5232400" cy="1815882"/>
          </a:xfrm>
          <a:prstGeom prst="rect">
            <a:avLst/>
          </a:prstGeom>
        </p:spPr>
        <p:txBody>
          <a:bodyPr wrap="square">
            <a:spAutoFit/>
          </a:bodyPr>
          <a:lstStyle/>
          <a:p>
            <a:pPr algn="ctr">
              <a:spcBef>
                <a:spcPct val="30000"/>
              </a:spcBef>
              <a:defRPr/>
            </a:pPr>
            <a:r>
              <a:rPr lang="en-US" sz="2800" dirty="0">
                <a:latin typeface="Arial" charset="0"/>
              </a:rPr>
              <a:t>The primary ecological threat to the </a:t>
            </a:r>
            <a:r>
              <a:rPr lang="en-US" sz="2800" dirty="0" smtClean="0">
                <a:latin typeface="Arial" charset="0"/>
              </a:rPr>
              <a:t>Chilmark Pond </a:t>
            </a:r>
            <a:r>
              <a:rPr lang="en-US" sz="2800" dirty="0">
                <a:latin typeface="Arial" charset="0"/>
              </a:rPr>
              <a:t>Estuarine System is degradation resulting from nutrient enrichment.</a:t>
            </a:r>
            <a:r>
              <a:rPr lang="en-US" sz="2800" b="1" dirty="0">
                <a:latin typeface="Arial" charset="0"/>
              </a:rPr>
              <a:t>  </a:t>
            </a:r>
          </a:p>
        </p:txBody>
      </p:sp>
    </p:spTree>
    <p:extLst>
      <p:ext uri="{BB962C8B-B14F-4D97-AF65-F5344CB8AC3E}">
        <p14:creationId xmlns:p14="http://schemas.microsoft.com/office/powerpoint/2010/main" val="3441746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WordArt 2"/>
          <p:cNvSpPr>
            <a:spLocks noChangeArrowheads="1" noChangeShapeType="1" noTextEdit="1"/>
          </p:cNvSpPr>
          <p:nvPr/>
        </p:nvSpPr>
        <p:spPr bwMode="auto">
          <a:xfrm>
            <a:off x="762000" y="1447800"/>
            <a:ext cx="5305425" cy="1709738"/>
          </a:xfrm>
          <a:prstGeom prst="rect">
            <a:avLst/>
          </a:prstGeom>
        </p:spPr>
        <p:txBody>
          <a:bodyPr wrap="none" fromWordArt="1">
            <a:prstTxWarp prst="textPlain">
              <a:avLst>
                <a:gd name="adj" fmla="val 50000"/>
              </a:avLst>
            </a:prstTxWarp>
          </a:bodyPr>
          <a:lstStyle/>
          <a:p>
            <a:pPr algn="ctr"/>
            <a:r>
              <a:rPr lang="en-US" sz="3600" kern="10" dirty="0">
                <a:ln w="22225">
                  <a:solidFill>
                    <a:srgbClr val="000000"/>
                  </a:solidFill>
                  <a:round/>
                  <a:headEnd/>
                  <a:tailEnd/>
                </a:ln>
                <a:solidFill>
                  <a:srgbClr val="339966"/>
                </a:solidFill>
                <a:latin typeface="Arial Rounded MT Bold"/>
              </a:rPr>
              <a:t>The Massachusetts</a:t>
            </a:r>
          </a:p>
          <a:p>
            <a:pPr algn="ctr"/>
            <a:r>
              <a:rPr lang="en-US" sz="3600" kern="10" dirty="0">
                <a:ln w="22225">
                  <a:solidFill>
                    <a:srgbClr val="000000"/>
                  </a:solidFill>
                  <a:round/>
                  <a:headEnd/>
                  <a:tailEnd/>
                </a:ln>
                <a:solidFill>
                  <a:srgbClr val="339966"/>
                </a:solidFill>
                <a:latin typeface="Arial Rounded MT Bold"/>
              </a:rPr>
              <a:t>Estuaries Project </a:t>
            </a:r>
          </a:p>
          <a:p>
            <a:pPr algn="ctr"/>
            <a:r>
              <a:rPr lang="en-US" sz="3600" kern="10" dirty="0">
                <a:ln w="22225">
                  <a:solidFill>
                    <a:srgbClr val="000000"/>
                  </a:solidFill>
                  <a:round/>
                  <a:headEnd/>
                  <a:tailEnd/>
                </a:ln>
                <a:solidFill>
                  <a:srgbClr val="339966"/>
                </a:solidFill>
                <a:latin typeface="Arial Rounded MT Bold"/>
              </a:rPr>
              <a:t>(MEP)</a:t>
            </a:r>
          </a:p>
        </p:txBody>
      </p:sp>
      <p:sp>
        <p:nvSpPr>
          <p:cNvPr id="3" name="TextBox 2"/>
          <p:cNvSpPr txBox="1"/>
          <p:nvPr/>
        </p:nvSpPr>
        <p:spPr>
          <a:xfrm>
            <a:off x="5638800" y="4191000"/>
            <a:ext cx="3733800" cy="3416320"/>
          </a:xfrm>
          <a:prstGeom prst="rect">
            <a:avLst/>
          </a:prstGeom>
          <a:noFill/>
        </p:spPr>
        <p:txBody>
          <a:bodyPr wrap="square" rtlCol="0">
            <a:spAutoFit/>
          </a:bodyPr>
          <a:lstStyle/>
          <a:p>
            <a:pPr>
              <a:buFont typeface="Wingdings" pitchFamily="2" charset="2"/>
              <a:buChar char="Ø"/>
            </a:pPr>
            <a:r>
              <a:rPr lang="en-US" sz="2400" dirty="0" smtClean="0"/>
              <a:t>Collect data and evaluate 70 </a:t>
            </a:r>
            <a:r>
              <a:rPr lang="en-US" sz="2400" dirty="0" err="1" smtClean="0"/>
              <a:t>embayments</a:t>
            </a:r>
            <a:endParaRPr lang="en-US" sz="2400" dirty="0" smtClean="0"/>
          </a:p>
          <a:p>
            <a:pPr>
              <a:buFont typeface="Wingdings" pitchFamily="2" charset="2"/>
              <a:buChar char="Ø"/>
            </a:pPr>
            <a:r>
              <a:rPr lang="en-US" sz="2400" dirty="0" smtClean="0"/>
              <a:t>Science based recommendations to improve water quality </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DD1EED0-9B8D-4811-A443-CBE12066EDE4}" type="slidenum">
              <a:rPr lang="en-US" smtClean="0"/>
              <a:pPr>
                <a:defRPr/>
              </a:pPr>
              <a:t>20</a:t>
            </a:fld>
            <a:endParaRPr lang="en-US"/>
          </a:p>
        </p:txBody>
      </p:sp>
      <p:graphicFrame>
        <p:nvGraphicFramePr>
          <p:cNvPr id="4" name="Chart 3"/>
          <p:cNvGraphicFramePr/>
          <p:nvPr>
            <p:extLst>
              <p:ext uri="{D42A27DB-BD31-4B8C-83A1-F6EECF244321}">
                <p14:modId xmlns:p14="http://schemas.microsoft.com/office/powerpoint/2010/main" val="1604333320"/>
              </p:ext>
            </p:extLst>
          </p:nvPr>
        </p:nvGraphicFramePr>
        <p:xfrm>
          <a:off x="1143000" y="1752600"/>
          <a:ext cx="6629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274638"/>
            <a:ext cx="8915400" cy="1143000"/>
          </a:xfrm>
        </p:spPr>
        <p:txBody>
          <a:bodyPr>
            <a:normAutofit/>
          </a:bodyPr>
          <a:lstStyle/>
          <a:p>
            <a:pPr>
              <a:defRPr/>
            </a:pPr>
            <a:r>
              <a:rPr lang="en-US" sz="2800" dirty="0">
                <a:latin typeface="Arial Rounded MT Bold" pitchFamily="34" charset="0"/>
              </a:rPr>
              <a:t>Contributions of </a:t>
            </a:r>
            <a:r>
              <a:rPr lang="en-US" sz="2800" dirty="0" smtClean="0">
                <a:latin typeface="Arial Rounded MT Bold" pitchFamily="34" charset="0"/>
              </a:rPr>
              <a:t>All </a:t>
            </a:r>
            <a:r>
              <a:rPr lang="en-US" sz="2800" dirty="0">
                <a:latin typeface="Arial Rounded MT Bold" pitchFamily="34" charset="0"/>
              </a:rPr>
              <a:t>Nitrogen </a:t>
            </a:r>
            <a:r>
              <a:rPr lang="en-US" sz="2800" dirty="0" smtClean="0">
                <a:latin typeface="Arial Rounded MT Bold" pitchFamily="34" charset="0"/>
              </a:rPr>
              <a:t>Sources to Chilmark Pond Estuarine System</a:t>
            </a:r>
            <a:endParaRPr lang="en-US" sz="2800" dirty="0">
              <a:latin typeface="Arial Rounded MT Bold" pitchFamily="34" charset="0"/>
            </a:endParaRPr>
          </a:p>
        </p:txBody>
      </p:sp>
      <p:graphicFrame>
        <p:nvGraphicFramePr>
          <p:cNvPr id="8" name="Chart 7"/>
          <p:cNvGraphicFramePr/>
          <p:nvPr>
            <p:extLst>
              <p:ext uri="{D42A27DB-BD31-4B8C-83A1-F6EECF244321}">
                <p14:modId xmlns:p14="http://schemas.microsoft.com/office/powerpoint/2010/main" val="2454849800"/>
              </p:ext>
            </p:extLst>
          </p:nvPr>
        </p:nvGraphicFramePr>
        <p:xfrm>
          <a:off x="1066800" y="1752600"/>
          <a:ext cx="6629400"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3558662284"/>
              </p:ext>
            </p:extLst>
          </p:nvPr>
        </p:nvGraphicFramePr>
        <p:xfrm>
          <a:off x="152400" y="1371600"/>
          <a:ext cx="5029200" cy="4114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3522017484"/>
              </p:ext>
            </p:extLst>
          </p:nvPr>
        </p:nvGraphicFramePr>
        <p:xfrm>
          <a:off x="5410200" y="1828800"/>
          <a:ext cx="3335655" cy="33782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69D4B32-E2DB-47F3-9F56-849959D12CF4}" type="slidenum">
              <a:rPr lang="en-US" smtClean="0"/>
              <a:pPr/>
              <a:t>21</a:t>
            </a:fld>
            <a:endParaRPr lang="en-US"/>
          </a:p>
        </p:txBody>
      </p:sp>
      <p:sp>
        <p:nvSpPr>
          <p:cNvPr id="4" name="Title 1"/>
          <p:cNvSpPr>
            <a:spLocks noGrp="1"/>
          </p:cNvSpPr>
          <p:nvPr>
            <p:ph type="title"/>
          </p:nvPr>
        </p:nvSpPr>
        <p:spPr/>
        <p:txBody>
          <a:bodyPr>
            <a:normAutofit/>
          </a:bodyPr>
          <a:lstStyle/>
          <a:p>
            <a:r>
              <a:rPr lang="en-US" sz="2800" dirty="0"/>
              <a:t>Present Nitrogen Concentrations and Sentinel Station Target Threshold Nitrogen </a:t>
            </a:r>
            <a:r>
              <a:rPr lang="en-US" sz="2800" dirty="0" smtClean="0"/>
              <a:t>Concentrations</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1506829599"/>
              </p:ext>
            </p:extLst>
          </p:nvPr>
        </p:nvGraphicFramePr>
        <p:xfrm>
          <a:off x="609600" y="1981200"/>
          <a:ext cx="8001000" cy="3566160"/>
        </p:xfrm>
        <a:graphic>
          <a:graphicData uri="http://schemas.openxmlformats.org/drawingml/2006/table">
            <a:tbl>
              <a:tblPr firstRow="1" bandRow="1">
                <a:tableStyleId>{5C22544A-7EE6-4342-B048-85BDC9FD1C3A}</a:tableStyleId>
              </a:tblPr>
              <a:tblGrid>
                <a:gridCol w="2000250"/>
                <a:gridCol w="2000250"/>
                <a:gridCol w="2000250"/>
                <a:gridCol w="2000250"/>
              </a:tblGrid>
              <a:tr h="370840">
                <a:tc>
                  <a:txBody>
                    <a:bodyPr/>
                    <a:lstStyle/>
                    <a:p>
                      <a:r>
                        <a:rPr lang="en-US" sz="2400" dirty="0" smtClean="0"/>
                        <a:t>Sub-embayment</a:t>
                      </a:r>
                      <a:endParaRPr lang="en-US" sz="2400" dirty="0"/>
                    </a:p>
                  </a:txBody>
                  <a:tcPr/>
                </a:tc>
                <a:tc>
                  <a:txBody>
                    <a:bodyPr/>
                    <a:lstStyle/>
                    <a:p>
                      <a:r>
                        <a:rPr lang="en-US" sz="2400" dirty="0" smtClean="0"/>
                        <a:t>Station</a:t>
                      </a:r>
                      <a:endParaRPr lang="en-US" sz="2400" dirty="0"/>
                    </a:p>
                  </a:txBody>
                  <a:tcPr/>
                </a:tc>
                <a:tc>
                  <a:txBody>
                    <a:bodyPr/>
                    <a:lstStyle/>
                    <a:p>
                      <a:r>
                        <a:rPr lang="en-US" sz="2400" dirty="0" smtClean="0"/>
                        <a:t>Mean Observed Nitrogen Concentration (mg/L)</a:t>
                      </a:r>
                      <a:endParaRPr lang="en-US" sz="2400" dirty="0"/>
                    </a:p>
                  </a:txBody>
                  <a:tcPr/>
                </a:tc>
                <a:tc>
                  <a:txBody>
                    <a:bodyPr/>
                    <a:lstStyle/>
                    <a:p>
                      <a:r>
                        <a:rPr lang="en-US" sz="2400" dirty="0" smtClean="0"/>
                        <a:t>Target Threshold Nitrogen Concentration</a:t>
                      </a:r>
                    </a:p>
                    <a:p>
                      <a:r>
                        <a:rPr lang="en-US" sz="2400" dirty="0" smtClean="0"/>
                        <a:t>(mg/L)</a:t>
                      </a:r>
                      <a:endParaRPr lang="en-US" sz="2400" dirty="0"/>
                    </a:p>
                  </a:txBody>
                  <a:tcPr/>
                </a:tc>
              </a:tr>
              <a:tr h="370840">
                <a:tc>
                  <a:txBody>
                    <a:bodyPr/>
                    <a:lstStyle/>
                    <a:p>
                      <a:r>
                        <a:rPr lang="en-US" sz="2400" dirty="0" smtClean="0"/>
                        <a:t>Chilmark Pond East</a:t>
                      </a:r>
                      <a:endParaRPr lang="en-US" sz="2400" dirty="0"/>
                    </a:p>
                  </a:txBody>
                  <a:tcPr/>
                </a:tc>
                <a:tc>
                  <a:txBody>
                    <a:bodyPr/>
                    <a:lstStyle/>
                    <a:p>
                      <a:endParaRPr lang="en-US" sz="2400"/>
                    </a:p>
                  </a:txBody>
                  <a:tcPr/>
                </a:tc>
                <a:tc>
                  <a:txBody>
                    <a:bodyPr/>
                    <a:lstStyle/>
                    <a:p>
                      <a:r>
                        <a:rPr lang="en-US" sz="2400" dirty="0" smtClean="0"/>
                        <a:t>0.61</a:t>
                      </a:r>
                      <a:endParaRPr lang="en-US" sz="2400" dirty="0"/>
                    </a:p>
                  </a:txBody>
                  <a:tcPr/>
                </a:tc>
                <a:tc>
                  <a:txBody>
                    <a:bodyPr/>
                    <a:lstStyle/>
                    <a:p>
                      <a:r>
                        <a:rPr lang="en-US" sz="2400" dirty="0" smtClean="0"/>
                        <a:t>0.50</a:t>
                      </a:r>
                      <a:endParaRPr lang="en-US" sz="2400" dirty="0"/>
                    </a:p>
                  </a:txBody>
                  <a:tcPr/>
                </a:tc>
              </a:tr>
              <a:tr h="370840">
                <a:tc>
                  <a:txBody>
                    <a:bodyPr/>
                    <a:lstStyle/>
                    <a:p>
                      <a:r>
                        <a:rPr lang="en-US" sz="2400" dirty="0" smtClean="0"/>
                        <a:t>Chilmark Pond</a:t>
                      </a:r>
                    </a:p>
                    <a:p>
                      <a:r>
                        <a:rPr lang="en-US" sz="2400" dirty="0" smtClean="0"/>
                        <a:t>West</a:t>
                      </a:r>
                      <a:endParaRPr lang="en-US" sz="2400" dirty="0"/>
                    </a:p>
                  </a:txBody>
                  <a:tcPr/>
                </a:tc>
                <a:tc>
                  <a:txBody>
                    <a:bodyPr/>
                    <a:lstStyle/>
                    <a:p>
                      <a:endParaRPr lang="en-US" sz="2400" dirty="0"/>
                    </a:p>
                  </a:txBody>
                  <a:tcPr/>
                </a:tc>
                <a:tc>
                  <a:txBody>
                    <a:bodyPr/>
                    <a:lstStyle/>
                    <a:p>
                      <a:r>
                        <a:rPr lang="en-US" sz="2400" dirty="0" smtClean="0"/>
                        <a:t>--</a:t>
                      </a:r>
                      <a:endParaRPr lang="en-US" sz="2400" dirty="0"/>
                    </a:p>
                  </a:txBody>
                  <a:tcPr/>
                </a:tc>
                <a:tc>
                  <a:txBody>
                    <a:bodyPr/>
                    <a:lstStyle/>
                    <a:p>
                      <a:r>
                        <a:rPr lang="en-US" sz="2400" dirty="0" smtClean="0"/>
                        <a:t>--</a:t>
                      </a:r>
                      <a:endParaRPr lang="en-US" sz="2400" dirty="0"/>
                    </a:p>
                  </a:txBody>
                  <a:tcPr/>
                </a:tc>
              </a:tr>
            </a:tbl>
          </a:graphicData>
        </a:graphic>
      </p:graphicFrame>
    </p:spTree>
    <p:extLst>
      <p:ext uri="{BB962C8B-B14F-4D97-AF65-F5344CB8AC3E}">
        <p14:creationId xmlns:p14="http://schemas.microsoft.com/office/powerpoint/2010/main" val="12889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Autofit/>
          </a:bodyPr>
          <a:lstStyle/>
          <a:p>
            <a:r>
              <a:rPr lang="en-US" sz="3200" b="1" dirty="0" smtClean="0"/>
              <a:t>The Total Maximum Daily Loads (TMDL) </a:t>
            </a:r>
            <a:br>
              <a:rPr lang="en-US" sz="3200" b="1" dirty="0" smtClean="0"/>
            </a:br>
            <a:endParaRPr lang="en-US" sz="3200" dirty="0" smtClean="0"/>
          </a:p>
        </p:txBody>
      </p:sp>
      <p:sp>
        <p:nvSpPr>
          <p:cNvPr id="3" name="Slide Number Placeholder 2"/>
          <p:cNvSpPr>
            <a:spLocks noGrp="1"/>
          </p:cNvSpPr>
          <p:nvPr>
            <p:ph type="sldNum" sz="quarter" idx="12"/>
          </p:nvPr>
        </p:nvSpPr>
        <p:spPr/>
        <p:txBody>
          <a:bodyPr/>
          <a:lstStyle/>
          <a:p>
            <a:pPr>
              <a:defRPr/>
            </a:pPr>
            <a:fld id="{A79D8996-768C-4972-9741-7BB16AE16F5A}" type="slidenum">
              <a:rPr lang="en-US" smtClean="0"/>
              <a:pPr>
                <a:defRPr/>
              </a:pPr>
              <a:t>22</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181000771"/>
              </p:ext>
            </p:extLst>
          </p:nvPr>
        </p:nvGraphicFramePr>
        <p:xfrm>
          <a:off x="457198" y="1143000"/>
          <a:ext cx="8305801" cy="4648200"/>
        </p:xfrm>
        <a:graphic>
          <a:graphicData uri="http://schemas.openxmlformats.org/drawingml/2006/table">
            <a:tbl>
              <a:tblPr firstRow="1" firstCol="1" lastRow="1" lastCol="1" bandRow="1" bandCol="1">
                <a:tableStyleId>{5C22544A-7EE6-4342-B048-85BDC9FD1C3A}</a:tableStyleId>
              </a:tblPr>
              <a:tblGrid>
                <a:gridCol w="2266105"/>
                <a:gridCol w="1659599"/>
                <a:gridCol w="1494811"/>
                <a:gridCol w="1494811"/>
                <a:gridCol w="1390475"/>
              </a:tblGrid>
              <a:tr h="2065866">
                <a:tc>
                  <a:txBody>
                    <a:bodyPr/>
                    <a:lstStyle/>
                    <a:p>
                      <a:pPr marL="0" marR="0" algn="ctr">
                        <a:spcBef>
                          <a:spcPts val="0"/>
                        </a:spcBef>
                        <a:spcAft>
                          <a:spcPts val="0"/>
                        </a:spcAft>
                        <a:tabLst>
                          <a:tab pos="2743200" algn="ctr"/>
                          <a:tab pos="5486400" algn="r"/>
                          <a:tab pos="914400" algn="l"/>
                        </a:tabLst>
                      </a:pPr>
                      <a:r>
                        <a:rPr lang="en-US" sz="2000" dirty="0">
                          <a:effectLst/>
                        </a:rPr>
                        <a:t>Sub-embayment</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Target Threshold</a:t>
                      </a:r>
                    </a:p>
                    <a:p>
                      <a:pPr marL="0" marR="0" algn="ctr">
                        <a:spcBef>
                          <a:spcPts val="0"/>
                        </a:spcBef>
                        <a:spcAft>
                          <a:spcPts val="0"/>
                        </a:spcAft>
                      </a:pPr>
                      <a:r>
                        <a:rPr lang="en-US" sz="2000" dirty="0">
                          <a:effectLst/>
                        </a:rPr>
                        <a:t>Watershed Load</a:t>
                      </a:r>
                      <a:r>
                        <a:rPr lang="en-US" sz="2000" baseline="30000" dirty="0">
                          <a:effectLst/>
                        </a:rPr>
                        <a:t>1</a:t>
                      </a:r>
                      <a:endParaRPr lang="en-US" sz="2000" dirty="0">
                        <a:effectLst/>
                      </a:endParaRPr>
                    </a:p>
                    <a:p>
                      <a:pPr marL="0" marR="0" algn="ctr">
                        <a:spcBef>
                          <a:spcPts val="0"/>
                        </a:spcBef>
                        <a:spcAft>
                          <a:spcPts val="0"/>
                        </a:spcAft>
                        <a:tabLst>
                          <a:tab pos="2743200" algn="ctr"/>
                          <a:tab pos="5486400" algn="r"/>
                          <a:tab pos="914400" algn="l"/>
                        </a:tabLst>
                      </a:pPr>
                      <a:r>
                        <a:rPr lang="en-US" sz="2000" dirty="0">
                          <a:effectLst/>
                        </a:rPr>
                        <a:t>(kg N/day)</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tabLst>
                          <a:tab pos="2743200" algn="ctr"/>
                          <a:tab pos="5486400" algn="r"/>
                          <a:tab pos="914400" algn="l"/>
                        </a:tabLst>
                      </a:pPr>
                      <a:r>
                        <a:rPr lang="en-US" sz="2000" dirty="0">
                          <a:effectLst/>
                        </a:rPr>
                        <a:t>Atmospheric Deposition  (kg N/day)</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tabLst>
                          <a:tab pos="2743200" algn="ctr"/>
                          <a:tab pos="5486400" algn="r"/>
                          <a:tab pos="914400" algn="l"/>
                        </a:tabLst>
                      </a:pPr>
                      <a:r>
                        <a:rPr lang="en-US" sz="2000" dirty="0">
                          <a:effectLst/>
                        </a:rPr>
                        <a:t>Sediment Flux Net</a:t>
                      </a:r>
                      <a:r>
                        <a:rPr lang="en-US" sz="2000" baseline="30000" dirty="0">
                          <a:effectLst/>
                        </a:rPr>
                        <a:t>2 </a:t>
                      </a:r>
                      <a:r>
                        <a:rPr lang="en-US" sz="2000" dirty="0">
                          <a:effectLst/>
                        </a:rPr>
                        <a:t>(kg N/day)</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a:effectLst/>
                        </a:rPr>
                        <a:t>TMDL</a:t>
                      </a:r>
                      <a:r>
                        <a:rPr lang="en-US" sz="2000" baseline="30000">
                          <a:effectLst/>
                        </a:rPr>
                        <a:t>3</a:t>
                      </a:r>
                      <a:endParaRPr lang="en-US" sz="2000">
                        <a:effectLst/>
                      </a:endParaRPr>
                    </a:p>
                    <a:p>
                      <a:pPr marL="0" marR="0" algn="ctr">
                        <a:spcBef>
                          <a:spcPts val="0"/>
                        </a:spcBef>
                        <a:spcAft>
                          <a:spcPts val="0"/>
                        </a:spcAft>
                        <a:tabLst>
                          <a:tab pos="2743200" algn="ctr"/>
                          <a:tab pos="5486400" algn="r"/>
                          <a:tab pos="914400" algn="l"/>
                        </a:tabLst>
                      </a:pPr>
                      <a:r>
                        <a:rPr lang="en-US" sz="2000">
                          <a:effectLst/>
                        </a:rPr>
                        <a:t>(kg N/day)</a:t>
                      </a:r>
                      <a:endParaRPr lang="en-US" sz="2000">
                        <a:effectLst/>
                        <a:latin typeface="Times New Roman"/>
                        <a:ea typeface="Times New Roman"/>
                      </a:endParaRPr>
                    </a:p>
                  </a:txBody>
                  <a:tcPr marL="68580" marR="68580" marT="0" marB="0" anchor="ctr"/>
                </a:tc>
              </a:tr>
              <a:tr h="860778">
                <a:tc>
                  <a:txBody>
                    <a:bodyPr/>
                    <a:lstStyle/>
                    <a:p>
                      <a:pPr marL="0" marR="0" algn="ctr">
                        <a:spcBef>
                          <a:spcPts val="0"/>
                        </a:spcBef>
                        <a:spcAft>
                          <a:spcPts val="0"/>
                        </a:spcAft>
                      </a:pPr>
                      <a:r>
                        <a:rPr lang="en-US" sz="2000">
                          <a:effectLst/>
                        </a:rPr>
                        <a:t>Lower Chilmark Pond</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b="1" dirty="0">
                          <a:solidFill>
                            <a:schemeClr val="bg1"/>
                          </a:solidFill>
                          <a:effectLst/>
                        </a:rPr>
                        <a:t>4.255</a:t>
                      </a:r>
                      <a:endParaRPr lang="en-US" sz="2000" b="1" dirty="0">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tabLst>
                          <a:tab pos="2743200" algn="ctr"/>
                          <a:tab pos="5486400" algn="r"/>
                          <a:tab pos="914400" algn="l"/>
                        </a:tabLst>
                      </a:pPr>
                      <a:r>
                        <a:rPr lang="en-US" sz="2000" b="1" dirty="0">
                          <a:solidFill>
                            <a:schemeClr val="bg1"/>
                          </a:solidFill>
                          <a:effectLst/>
                        </a:rPr>
                        <a:t>3.260</a:t>
                      </a:r>
                      <a:endParaRPr lang="en-US" sz="2000" b="1" dirty="0">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tabLst>
                          <a:tab pos="2743200" algn="ctr"/>
                          <a:tab pos="5486400" algn="r"/>
                          <a:tab pos="914400" algn="l"/>
                        </a:tabLst>
                      </a:pPr>
                      <a:r>
                        <a:rPr lang="en-US" sz="2000" b="1" dirty="0">
                          <a:solidFill>
                            <a:schemeClr val="bg1"/>
                          </a:solidFill>
                          <a:effectLst/>
                        </a:rPr>
                        <a:t>0</a:t>
                      </a:r>
                      <a:endParaRPr lang="en-US" sz="2000" b="1" dirty="0">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2000" dirty="0">
                          <a:effectLst/>
                        </a:rPr>
                        <a:t>7.515</a:t>
                      </a:r>
                      <a:endParaRPr lang="en-US" sz="2000" dirty="0">
                        <a:effectLst/>
                        <a:latin typeface="Times New Roman"/>
                        <a:ea typeface="Times New Roman"/>
                      </a:endParaRPr>
                    </a:p>
                  </a:txBody>
                  <a:tcPr marL="68580" marR="68580" marT="0" marB="0" anchor="ctr">
                    <a:solidFill>
                      <a:schemeClr val="accent1"/>
                    </a:solidFill>
                  </a:tcPr>
                </a:tc>
              </a:tr>
              <a:tr h="860778">
                <a:tc>
                  <a:txBody>
                    <a:bodyPr/>
                    <a:lstStyle/>
                    <a:p>
                      <a:pPr marL="0" marR="0" algn="ctr">
                        <a:spcBef>
                          <a:spcPts val="0"/>
                        </a:spcBef>
                        <a:spcAft>
                          <a:spcPts val="0"/>
                        </a:spcAft>
                      </a:pPr>
                      <a:r>
                        <a:rPr lang="en-US" sz="2000">
                          <a:effectLst/>
                        </a:rPr>
                        <a:t>Upper Chilmark Pond</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b="1">
                          <a:solidFill>
                            <a:schemeClr val="bg1"/>
                          </a:solidFill>
                          <a:effectLst/>
                        </a:rPr>
                        <a:t>10.540</a:t>
                      </a:r>
                      <a:endParaRPr lang="en-US" sz="2000" b="1">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tabLst>
                          <a:tab pos="2743200" algn="ctr"/>
                          <a:tab pos="5486400" algn="r"/>
                          <a:tab pos="914400" algn="l"/>
                        </a:tabLst>
                      </a:pPr>
                      <a:r>
                        <a:rPr lang="en-US" sz="2000" b="1" dirty="0">
                          <a:solidFill>
                            <a:schemeClr val="bg1"/>
                          </a:solidFill>
                          <a:effectLst/>
                        </a:rPr>
                        <a:t>0.655</a:t>
                      </a:r>
                      <a:endParaRPr lang="en-US" sz="2000" b="1" dirty="0">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tabLst>
                          <a:tab pos="2743200" algn="ctr"/>
                          <a:tab pos="5486400" algn="r"/>
                          <a:tab pos="914400" algn="l"/>
                        </a:tabLst>
                      </a:pPr>
                      <a:r>
                        <a:rPr lang="en-US" sz="2000" b="1" dirty="0">
                          <a:solidFill>
                            <a:schemeClr val="bg1"/>
                          </a:solidFill>
                          <a:effectLst/>
                        </a:rPr>
                        <a:t>0</a:t>
                      </a:r>
                      <a:endParaRPr lang="en-US" sz="2000" b="1" dirty="0">
                        <a:solidFill>
                          <a:schemeClr val="bg1"/>
                        </a:solidFill>
                        <a:effectLst/>
                        <a:latin typeface="Times New Roman"/>
                        <a:ea typeface="Times New Roman"/>
                      </a:endParaRPr>
                    </a:p>
                  </a:txBody>
                  <a:tcPr marL="68580" marR="68580" marT="0" marB="0" anchor="ctr">
                    <a:solidFill>
                      <a:schemeClr val="accent1"/>
                    </a:solidFill>
                  </a:tcPr>
                </a:tc>
                <a:tc>
                  <a:txBody>
                    <a:bodyPr/>
                    <a:lstStyle/>
                    <a:p>
                      <a:pPr marL="0" marR="0" algn="ctr">
                        <a:spcBef>
                          <a:spcPts val="0"/>
                        </a:spcBef>
                        <a:spcAft>
                          <a:spcPts val="0"/>
                        </a:spcAft>
                      </a:pPr>
                      <a:r>
                        <a:rPr lang="en-US" sz="2000" dirty="0">
                          <a:effectLst/>
                        </a:rPr>
                        <a:t>11.195</a:t>
                      </a:r>
                      <a:endParaRPr lang="en-US" sz="2000" dirty="0">
                        <a:effectLst/>
                        <a:latin typeface="Times New Roman"/>
                        <a:ea typeface="Times New Roman"/>
                      </a:endParaRPr>
                    </a:p>
                  </a:txBody>
                  <a:tcPr marL="68580" marR="68580" marT="0" marB="0" anchor="ctr">
                    <a:solidFill>
                      <a:schemeClr val="accent1"/>
                    </a:solidFill>
                  </a:tcPr>
                </a:tc>
              </a:tr>
              <a:tr h="860778">
                <a:tc>
                  <a:txBody>
                    <a:bodyPr/>
                    <a:lstStyle/>
                    <a:p>
                      <a:pPr marL="0" marR="0" algn="ctr">
                        <a:spcBef>
                          <a:spcPts val="0"/>
                        </a:spcBef>
                        <a:spcAft>
                          <a:spcPts val="0"/>
                        </a:spcAft>
                        <a:tabLst>
                          <a:tab pos="2743200" algn="ctr"/>
                          <a:tab pos="5486400" algn="r"/>
                          <a:tab pos="914400" algn="l"/>
                        </a:tabLst>
                      </a:pPr>
                      <a:r>
                        <a:rPr lang="en-US" sz="2000" dirty="0">
                          <a:effectLst/>
                        </a:rPr>
                        <a:t>System Total</a:t>
                      </a:r>
                      <a:endParaRPr lang="en-US" sz="2000" baseline="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14.795</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tabLst>
                          <a:tab pos="2743200" algn="ctr"/>
                          <a:tab pos="5486400" algn="r"/>
                          <a:tab pos="914400" algn="l"/>
                        </a:tabLst>
                      </a:pPr>
                      <a:r>
                        <a:rPr lang="en-US" sz="2000" dirty="0">
                          <a:effectLst/>
                        </a:rPr>
                        <a:t>3.915</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tabLst>
                          <a:tab pos="2743200" algn="ctr"/>
                          <a:tab pos="5486400" algn="r"/>
                          <a:tab pos="914400" algn="l"/>
                        </a:tabLst>
                      </a:pPr>
                      <a:r>
                        <a:rPr lang="en-US" sz="2000" dirty="0">
                          <a:effectLst/>
                        </a:rPr>
                        <a:t>0</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800" b="1" dirty="0">
                          <a:effectLst/>
                        </a:rPr>
                        <a:t>18.71</a:t>
                      </a:r>
                      <a:endParaRPr lang="en-US" sz="2800" b="1"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3581177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1" y="152400"/>
            <a:ext cx="9144000" cy="1143000"/>
          </a:xfrm>
        </p:spPr>
        <p:txBody>
          <a:bodyPr>
            <a:noAutofit/>
          </a:bodyPr>
          <a:lstStyle/>
          <a:p>
            <a:r>
              <a:rPr lang="en-US" sz="2800" dirty="0" smtClean="0">
                <a:latin typeface="Arial Rounded MT Bold" pitchFamily="34" charset="0"/>
              </a:rPr>
              <a:t>Total Watershed Nitrogen Load, Target Threshold  Load, and Percent Reduction Needed to Meet the Target Threshold Load</a:t>
            </a:r>
            <a:endParaRPr lang="en-US" sz="2800" dirty="0"/>
          </a:p>
        </p:txBody>
      </p:sp>
      <p:sp>
        <p:nvSpPr>
          <p:cNvPr id="4" name="Slide Number Placeholder 3"/>
          <p:cNvSpPr>
            <a:spLocks noGrp="1"/>
          </p:cNvSpPr>
          <p:nvPr>
            <p:ph type="sldNum" sz="quarter" idx="12"/>
          </p:nvPr>
        </p:nvSpPr>
        <p:spPr/>
        <p:txBody>
          <a:bodyPr/>
          <a:lstStyle/>
          <a:p>
            <a:fld id="{DE01C8F1-30D8-43A8-92E6-EFAC104ADB62}" type="slidenum">
              <a:rPr lang="en-US" smtClean="0"/>
              <a:pPr/>
              <a:t>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297481538"/>
              </p:ext>
            </p:extLst>
          </p:nvPr>
        </p:nvGraphicFramePr>
        <p:xfrm>
          <a:off x="380998" y="1600200"/>
          <a:ext cx="8153401" cy="3158234"/>
        </p:xfrm>
        <a:graphic>
          <a:graphicData uri="http://schemas.openxmlformats.org/drawingml/2006/table">
            <a:tbl>
              <a:tblPr firstRow="1" firstCol="1" bandRow="1">
                <a:tableStyleId>{5C22544A-7EE6-4342-B048-85BDC9FD1C3A}</a:tableStyleId>
              </a:tblPr>
              <a:tblGrid>
                <a:gridCol w="2738707"/>
                <a:gridCol w="1839742"/>
                <a:gridCol w="1651586"/>
                <a:gridCol w="1923366"/>
              </a:tblGrid>
              <a:tr h="1888736">
                <a:tc>
                  <a:txBody>
                    <a:bodyPr/>
                    <a:lstStyle/>
                    <a:p>
                      <a:pPr marL="0" marR="0">
                        <a:spcBef>
                          <a:spcPts val="0"/>
                        </a:spcBef>
                        <a:spcAft>
                          <a:spcPts val="0"/>
                        </a:spcAft>
                      </a:pPr>
                      <a:r>
                        <a:rPr lang="en-US" sz="2000" dirty="0">
                          <a:effectLst/>
                        </a:rPr>
                        <a:t>Sub-embayment System</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rPr>
                        <a:t>Present Total Watershed Load</a:t>
                      </a:r>
                      <a:r>
                        <a:rPr lang="en-US" sz="2000" baseline="30000" dirty="0">
                          <a:effectLst/>
                        </a:rPr>
                        <a:t>1</a:t>
                      </a:r>
                      <a:r>
                        <a:rPr lang="en-US" sz="2000" dirty="0">
                          <a:effectLst/>
                        </a:rPr>
                        <a:t>  (kg/day)</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rPr>
                        <a:t>Target Watershed Load</a:t>
                      </a:r>
                      <a:r>
                        <a:rPr lang="en-US" sz="2000" baseline="30000" dirty="0">
                          <a:effectLst/>
                        </a:rPr>
                        <a:t>2</a:t>
                      </a:r>
                      <a:r>
                        <a:rPr lang="en-US" sz="2000" dirty="0">
                          <a:effectLst/>
                        </a:rPr>
                        <a:t> (kg/day)</a:t>
                      </a:r>
                      <a:endParaRPr lang="en-US" sz="2000" dirty="0">
                        <a:effectLst/>
                        <a:latin typeface="Times New Roman"/>
                        <a:ea typeface="Times New Roman"/>
                        <a:cs typeface="Times New Roman"/>
                      </a:endParaRPr>
                    </a:p>
                  </a:txBody>
                  <a:tcPr marL="68580" marR="68580" marT="0" marB="0" anchor="ctr"/>
                </a:tc>
                <a:tc>
                  <a:txBody>
                    <a:bodyPr/>
                    <a:lstStyle/>
                    <a:p>
                      <a:pPr marL="0" marR="0" algn="ctr">
                        <a:spcBef>
                          <a:spcPts val="0"/>
                        </a:spcBef>
                        <a:spcAft>
                          <a:spcPts val="0"/>
                        </a:spcAft>
                      </a:pPr>
                      <a:r>
                        <a:rPr lang="en-US" sz="2000" dirty="0">
                          <a:effectLst/>
                        </a:rPr>
                        <a:t>Percent  Watershed Load Reductions Needed to Achieve Target</a:t>
                      </a:r>
                      <a:endParaRPr lang="en-US" sz="2000" dirty="0">
                        <a:effectLst/>
                        <a:latin typeface="Times New Roman"/>
                        <a:ea typeface="Times New Roman"/>
                        <a:cs typeface="Times New Roman"/>
                      </a:endParaRPr>
                    </a:p>
                  </a:txBody>
                  <a:tcPr marL="68580" marR="68580" marT="0" marB="0" anchor="ctr"/>
                </a:tc>
              </a:tr>
              <a:tr h="423166">
                <a:tc>
                  <a:txBody>
                    <a:bodyPr/>
                    <a:lstStyle/>
                    <a:p>
                      <a:pPr marL="0" marR="0">
                        <a:spcBef>
                          <a:spcPts val="0"/>
                        </a:spcBef>
                        <a:spcAft>
                          <a:spcPts val="0"/>
                        </a:spcAft>
                      </a:pPr>
                      <a:r>
                        <a:rPr lang="en-US" sz="2000" dirty="0" smtClean="0">
                          <a:effectLst/>
                          <a:latin typeface="Times New Roman"/>
                          <a:ea typeface="Times New Roman"/>
                          <a:cs typeface="Times New Roman"/>
                        </a:rPr>
                        <a:t>Chilmark</a:t>
                      </a:r>
                      <a:r>
                        <a:rPr lang="en-US" sz="2000" baseline="0" dirty="0" smtClean="0">
                          <a:effectLst/>
                          <a:latin typeface="Times New Roman"/>
                          <a:ea typeface="Times New Roman"/>
                          <a:cs typeface="Times New Roman"/>
                        </a:rPr>
                        <a:t> - East</a:t>
                      </a:r>
                      <a:endParaRPr lang="en-US" sz="2000"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5.485</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4.255</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22.4%</a:t>
                      </a:r>
                      <a:endParaRPr lang="en-US" sz="2000" b="1" dirty="0">
                        <a:effectLst/>
                        <a:latin typeface="Times New Roman"/>
                        <a:ea typeface="Times New Roman"/>
                        <a:cs typeface="Times New Roman"/>
                      </a:endParaRPr>
                    </a:p>
                  </a:txBody>
                  <a:tcPr marL="68580" marR="68580" marT="0" marB="0" anchor="b"/>
                </a:tc>
              </a:tr>
              <a:tr h="423166">
                <a:tc>
                  <a:txBody>
                    <a:bodyPr/>
                    <a:lstStyle/>
                    <a:p>
                      <a:pPr marL="0" marR="0">
                        <a:spcBef>
                          <a:spcPts val="0"/>
                        </a:spcBef>
                        <a:spcAft>
                          <a:spcPts val="0"/>
                        </a:spcAft>
                      </a:pPr>
                      <a:r>
                        <a:rPr lang="en-US" sz="2000" dirty="0" smtClean="0">
                          <a:effectLst/>
                          <a:latin typeface="Times New Roman"/>
                          <a:ea typeface="Times New Roman"/>
                          <a:cs typeface="Times New Roman"/>
                        </a:rPr>
                        <a:t>Chilmark - West</a:t>
                      </a:r>
                      <a:endParaRPr lang="en-US" sz="2000"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11.614</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10.540</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9.2%</a:t>
                      </a:r>
                      <a:endParaRPr lang="en-US" sz="2000" b="1" dirty="0">
                        <a:effectLst/>
                        <a:latin typeface="Times New Roman"/>
                        <a:ea typeface="Times New Roman"/>
                        <a:cs typeface="Times New Roman"/>
                      </a:endParaRPr>
                    </a:p>
                  </a:txBody>
                  <a:tcPr marL="68580" marR="68580" marT="0" marB="0" anchor="b"/>
                </a:tc>
              </a:tr>
              <a:tr h="423166">
                <a:tc>
                  <a:txBody>
                    <a:bodyPr/>
                    <a:lstStyle/>
                    <a:p>
                      <a:pPr marL="0" marR="0">
                        <a:spcBef>
                          <a:spcPts val="0"/>
                        </a:spcBef>
                        <a:spcAft>
                          <a:spcPts val="0"/>
                        </a:spcAft>
                      </a:pPr>
                      <a:r>
                        <a:rPr lang="en-US" sz="2000" dirty="0" smtClean="0">
                          <a:effectLst/>
                          <a:latin typeface="Times New Roman"/>
                          <a:ea typeface="Times New Roman"/>
                          <a:cs typeface="Times New Roman"/>
                        </a:rPr>
                        <a:t>Total</a:t>
                      </a:r>
                      <a:endParaRPr lang="en-US" sz="2000"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17.099</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14.795</a:t>
                      </a:r>
                      <a:endParaRPr lang="en-US" sz="2000" b="1" dirty="0">
                        <a:effectLst/>
                        <a:latin typeface="Times New Roman"/>
                        <a:ea typeface="Times New Roman"/>
                        <a:cs typeface="Times New Roman"/>
                      </a:endParaRPr>
                    </a:p>
                  </a:txBody>
                  <a:tcPr marL="68580" marR="68580" marT="0" marB="0" anchor="b"/>
                </a:tc>
                <a:tc>
                  <a:txBody>
                    <a:bodyPr/>
                    <a:lstStyle/>
                    <a:p>
                      <a:pPr marL="0" marR="0" algn="ctr">
                        <a:spcBef>
                          <a:spcPts val="0"/>
                        </a:spcBef>
                        <a:spcAft>
                          <a:spcPts val="0"/>
                        </a:spcAft>
                      </a:pPr>
                      <a:r>
                        <a:rPr lang="en-US" sz="2000" b="1" dirty="0" smtClean="0">
                          <a:effectLst/>
                          <a:latin typeface="Times New Roman"/>
                          <a:ea typeface="Times New Roman"/>
                          <a:cs typeface="Times New Roman"/>
                        </a:rPr>
                        <a:t>13.5%</a:t>
                      </a:r>
                      <a:endParaRPr lang="en-US" sz="2000" b="1" dirty="0">
                        <a:effectLst/>
                        <a:latin typeface="Times New Roman"/>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2388885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3100" b="1" dirty="0" smtClean="0"/>
              <a:t>Present </a:t>
            </a:r>
            <a:r>
              <a:rPr lang="en-US" sz="3100" b="1" dirty="0"/>
              <a:t>Septic System Loads and the Loading Reductions that would be Necessary to Achieve the TMDL by Reducing Septic System Loads </a:t>
            </a:r>
            <a:r>
              <a:rPr lang="en-US" sz="3100" b="1" dirty="0" smtClean="0"/>
              <a:t>Alone</a:t>
            </a:r>
            <a:endParaRPr lang="en-US" b="1" dirty="0"/>
          </a:p>
        </p:txBody>
      </p:sp>
      <p:sp>
        <p:nvSpPr>
          <p:cNvPr id="3" name="Slide Number Placeholder 2"/>
          <p:cNvSpPr>
            <a:spLocks noGrp="1"/>
          </p:cNvSpPr>
          <p:nvPr>
            <p:ph type="sldNum" sz="quarter" idx="12"/>
          </p:nvPr>
        </p:nvSpPr>
        <p:spPr/>
        <p:txBody>
          <a:bodyPr/>
          <a:lstStyle/>
          <a:p>
            <a:fld id="{269D4B32-E2DB-47F3-9F56-849959D12CF4}" type="slidenum">
              <a:rPr lang="en-US" smtClean="0"/>
              <a:pPr/>
              <a:t>24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87344374"/>
              </p:ext>
            </p:extLst>
          </p:nvPr>
        </p:nvGraphicFramePr>
        <p:xfrm>
          <a:off x="1066800" y="2133598"/>
          <a:ext cx="6934200" cy="3591747"/>
        </p:xfrm>
        <a:graphic>
          <a:graphicData uri="http://schemas.openxmlformats.org/drawingml/2006/table">
            <a:tbl>
              <a:tblPr firstRow="1" firstCol="1" bandRow="1">
                <a:tableStyleId>{5C22544A-7EE6-4342-B048-85BDC9FD1C3A}</a:tableStyleId>
              </a:tblPr>
              <a:tblGrid>
                <a:gridCol w="2773680"/>
                <a:gridCol w="1386840"/>
                <a:gridCol w="1386840"/>
                <a:gridCol w="1386840"/>
              </a:tblGrid>
              <a:tr h="1676402">
                <a:tc>
                  <a:txBody>
                    <a:bodyPr/>
                    <a:lstStyle/>
                    <a:p>
                      <a:pPr marL="0" marR="0" algn="ctr">
                        <a:spcBef>
                          <a:spcPts val="0"/>
                        </a:spcBef>
                        <a:spcAft>
                          <a:spcPts val="0"/>
                        </a:spcAft>
                      </a:pPr>
                      <a:r>
                        <a:rPr lang="en-US" sz="2000" baseline="0" dirty="0">
                          <a:effectLst/>
                        </a:rPr>
                        <a:t>Sub-embayment</a:t>
                      </a:r>
                      <a:r>
                        <a:rPr lang="en-US" sz="2000" dirty="0">
                          <a:effectLst/>
                        </a:rPr>
                        <a:t> </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Present Attenuated Septic N Load (kg/day)</a:t>
                      </a:r>
                      <a:endParaRPr lang="en-US" sz="2000" dirty="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dirty="0">
                          <a:effectLst/>
                        </a:rPr>
                        <a:t>Threshold (kg/day)</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Threshold Septic Load % Change</a:t>
                      </a:r>
                      <a:endParaRPr lang="en-US" sz="2000" dirty="0">
                        <a:effectLst/>
                        <a:latin typeface="Times New Roman"/>
                        <a:ea typeface="Times New Roman"/>
                      </a:endParaRPr>
                    </a:p>
                  </a:txBody>
                  <a:tcPr marL="68580" marR="68580" marT="0" marB="0" anchor="ctr"/>
                </a:tc>
              </a:tr>
              <a:tr h="682697">
                <a:tc>
                  <a:txBody>
                    <a:bodyPr/>
                    <a:lstStyle/>
                    <a:p>
                      <a:pPr marL="0" marR="0">
                        <a:spcBef>
                          <a:spcPts val="0"/>
                        </a:spcBef>
                        <a:spcAft>
                          <a:spcPts val="0"/>
                        </a:spcAft>
                      </a:pPr>
                      <a:r>
                        <a:rPr lang="en-US" sz="2000">
                          <a:effectLst/>
                        </a:rPr>
                        <a:t>Lower Chilmark Pond</a:t>
                      </a:r>
                      <a:endParaRPr lang="en-US" sz="2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3.074</a:t>
                      </a:r>
                      <a:endParaRPr lang="en-US" sz="2000" b="1" dirty="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1.884</a:t>
                      </a:r>
                      <a:endParaRPr lang="en-US" sz="2000" b="1" dirty="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38.7%</a:t>
                      </a:r>
                      <a:endParaRPr lang="en-US" sz="2000" b="1" dirty="0">
                        <a:effectLst/>
                        <a:latin typeface="Times New Roman"/>
                        <a:ea typeface="Times New Roman"/>
                      </a:endParaRPr>
                    </a:p>
                  </a:txBody>
                  <a:tcPr marL="68580" marR="68580" marT="0" marB="0" anchor="b"/>
                </a:tc>
              </a:tr>
              <a:tr h="682697">
                <a:tc>
                  <a:txBody>
                    <a:bodyPr/>
                    <a:lstStyle/>
                    <a:p>
                      <a:pPr marL="0" marR="0">
                        <a:spcBef>
                          <a:spcPts val="0"/>
                        </a:spcBef>
                        <a:spcAft>
                          <a:spcPts val="0"/>
                        </a:spcAft>
                      </a:pPr>
                      <a:r>
                        <a:rPr lang="en-US" sz="2000">
                          <a:effectLst/>
                        </a:rPr>
                        <a:t>Upper Chilmark Pond</a:t>
                      </a:r>
                      <a:endParaRPr lang="en-US" sz="2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a:effectLst/>
                        </a:rPr>
                        <a:t>3.068</a:t>
                      </a:r>
                      <a:endParaRPr lang="en-US" sz="2000" b="1">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1.995</a:t>
                      </a:r>
                      <a:endParaRPr lang="en-US" sz="2000" b="1" dirty="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35.0%</a:t>
                      </a:r>
                      <a:endParaRPr lang="en-US" sz="2000" b="1" dirty="0">
                        <a:effectLst/>
                        <a:latin typeface="Times New Roman"/>
                        <a:ea typeface="Times New Roman"/>
                      </a:endParaRPr>
                    </a:p>
                  </a:txBody>
                  <a:tcPr marL="68580" marR="68580" marT="0" marB="0" anchor="b"/>
                </a:tc>
              </a:tr>
              <a:tr h="549951">
                <a:tc>
                  <a:txBody>
                    <a:bodyPr/>
                    <a:lstStyle/>
                    <a:p>
                      <a:pPr marL="0" marR="0" algn="ctr">
                        <a:spcBef>
                          <a:spcPts val="0"/>
                        </a:spcBef>
                        <a:spcAft>
                          <a:spcPts val="0"/>
                        </a:spcAft>
                      </a:pPr>
                      <a:r>
                        <a:rPr lang="en-US" sz="2000">
                          <a:effectLst/>
                        </a:rPr>
                        <a:t>Total</a:t>
                      </a:r>
                      <a:endParaRPr lang="en-US" sz="2000">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a:effectLst/>
                        </a:rPr>
                        <a:t>6.142</a:t>
                      </a:r>
                      <a:endParaRPr lang="en-US" sz="2000" b="1">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a:effectLst/>
                        </a:rPr>
                        <a:t>3.879</a:t>
                      </a:r>
                      <a:endParaRPr lang="en-US" sz="2000" b="1">
                        <a:effectLst/>
                        <a:latin typeface="Times New Roman"/>
                        <a:ea typeface="Times New Roman"/>
                      </a:endParaRPr>
                    </a:p>
                  </a:txBody>
                  <a:tcPr marL="68580" marR="68580" marT="0" marB="0" anchor="b"/>
                </a:tc>
                <a:tc>
                  <a:txBody>
                    <a:bodyPr/>
                    <a:lstStyle/>
                    <a:p>
                      <a:pPr marL="0" marR="0" algn="ctr">
                        <a:spcBef>
                          <a:spcPts val="0"/>
                        </a:spcBef>
                        <a:spcAft>
                          <a:spcPts val="0"/>
                        </a:spcAft>
                      </a:pPr>
                      <a:r>
                        <a:rPr lang="en-US" sz="2000" b="1" dirty="0">
                          <a:effectLst/>
                        </a:rPr>
                        <a:t>36.8%</a:t>
                      </a:r>
                      <a:endParaRPr lang="en-US" sz="2000" b="1" dirty="0">
                        <a:effectLst/>
                        <a:latin typeface="Times New Roman"/>
                        <a:ea typeface="Times New Roman"/>
                      </a:endParaRPr>
                    </a:p>
                  </a:txBody>
                  <a:tcPr marL="68580" marR="68580" marT="0" marB="0" anchor="b"/>
                </a:tc>
              </a:tr>
            </a:tbl>
          </a:graphicData>
        </a:graphic>
      </p:graphicFrame>
    </p:spTree>
    <p:extLst>
      <p:ext uri="{BB962C8B-B14F-4D97-AF65-F5344CB8AC3E}">
        <p14:creationId xmlns:p14="http://schemas.microsoft.com/office/powerpoint/2010/main" val="6254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isbury great pond op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92"/>
            <a:ext cx="9144000" cy="689591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79B207C-9AB7-4A42-BF05-3FB92004A0E3}" type="slidenum">
              <a:rPr lang="en-US" smtClean="0"/>
              <a:pPr/>
              <a:t>25</a:t>
            </a:fld>
            <a:endParaRPr lang="en-US"/>
          </a:p>
        </p:txBody>
      </p:sp>
      <p:sp>
        <p:nvSpPr>
          <p:cNvPr id="1026" name="AutoShape 2" descr="data:image/jpeg;base64,/9j/4AAQSkZJRgABAQAAAQABAAD/2wCEAAkGBhQSEBUUEhQSFRQVFBcVGBUUGBQVFBYYFxkYFhkYFBUXHCYfFxkjGRcWHy8iJCcpLC0tFx4xNTIqNSYrLCkBCQoKDgwOGg8PGiwkHCQsKSwsLCwsLCwsLCwsLCksLCwqLCwsLCwsLCksLCwpKSwpLCwsLCwsLCwsLCwsLCwsLP/AABEIALcBEwMBIgACEQEDEQH/xAAbAAACAwEBAQAAAAAAAAAAAAAAAwECBAUHBv/EAEMQAAECBQEFBQUGBAQGAwEAAAECEQADEiExQQQiUWFxBTKBkaEGE0Kx8BRSYsHR4SNygpIVU6LxBzNDssLSg7PiJP/EABkBAQEBAQEBAAAAAAAAAAAAAAABAgMEBf/EACoRAQACAgEDAwMDBQAAAAAAAAABEQISIRMxQQMUUQSRsWGB8CKhwdHh/9oADAMBAAIRAxEAPwD7QJiQmGBMSER77fMoumJaGUxNMLKKpiaYZTE0QtaKpiaYZTE0RUoqmJphlMTTEWiqYKYbTBTFKKpgphtMFMCi6YKYbTEUxLSi6YKYbTBTC1oqmCmG0xFMVKKpgphtMFMCiqYKYbRBTAoqmIphtMFMCiqYimHUxFMCiqYKYbTBTC0ommCmG0xFMCiqYgph1MQUwsoimJhtMTCyjQiJphlMTTHO3Wi6YKYbTE0wtaKpgphtMTTCyiqYKYbTBTCyi6YKYZTE0wsoqmCmGtBTCyiqYmmG0wUwsoqmCmG0wUwsoqmCmG0wUwsoqmCmG0wUwsommCmHUwUwsommCmG0wUwtKKpgphtMFMLKJpgph1MRTCyiaYKYdTBTCyijLIitMaQRreIYAxNmtIZ6YimHFMRTFtmiaIIe0RC11gymJaLNEtGG6UaJaLNEtBaUaJpizQNApVoGi7QNApRolou0DQKUaBou0DQKUaBovTEtApRoGi7QNAUaBou0DQFGgaLtA0ClKYhoY0DQKUaIpi7QNAUaBovTA0EUaBou0Q0ClGgpi7QNAoumCmLtA0UpSmIpi7QNApSmCLtEQKETERMZaTExETBRBBBATBERMARMRBBEwQQQBExETAEEEEQEEEEAQQQRQQQQQBBBBAERExEAQQQQEQQQQEQQQQBBBBARBBBAc+Z27ITmdK/uB+TxbZ+2pC+5OlH+oA3xZTGPHETVypS1rSwStKXTNSoj3gUU2qJwMEaHw1o7SIQl2U5dwQwS9yWCTqBYEYuXvwy9TKPDto9R2n2o2dBpMwEjIQFLZuJSGHnFNm9rtmX8ZSQcLSQeD2cNzePKNq2iWpQdT2qZ2uCQXJ0AOSwFIvpG2XtiSGdR4MzEOQGYZ9bdYxPrT4NIenbV7UbNLzNBN7IBUbdAw8SIpsvtXJWWNUt8GYAEnxSS3i0ecbLUpaQlYIVugF1DWz6gizgXHlGjb9jVJmLlKKapZIUUlRSFZsCHpL8sY43q5dzSHpcztmQnM2V0Ckk+ADk+EZke1WzH/qjyX+Qjy43LXtkA5P52+rQqZtgSXd7OCLgaAB9MnV3jXUnwmr1zZe3pMxQShblWAUrS+rOpID8oD7UbMkgGfKc3sah5pBA848hl9tE5SA4c9616WZgL4IsOsXXtiFpsyFgsDZnOQabi556WOIb5eYIh7ArtuRU3vpLnStHzBYQpPtHsxxPlG4FlA55DTniPLUrAcLIcALdk4vaqxIfzd+MI2uaiohyo5YKKSA3eOh08xCPUn4TV66jtmQcTpWW76RjrGlO1IIcLQRxCkkebtHjmwTgSwUoEanBy+p8s30aGTkrCnRvOUmlwkjIfDEeOlnJidWpqTV67I26Wt6FoU2aVJLdWOIsnaUksFIJ4BSSfIGPIvflmIDnIykl8EC40vg+LAO0FLKyksAGCruE055nJ0yYsep+hq9cO2IDutAYkF1JDEZFzkREjb5ayyJktR4JWhR8gY8dl7cg3VY8VB2HInRwMHMWlbWkqC3MsqNkkMKslQpcvbIJv5m9SfhNXs8BEeR9oe0W1pUmamddO4pM0BaJiC9lA2WHJNy99MR0th9pkTJR9zN+yzBmWVq+zr1/hKDmUdaSPKOlzrtDntG2svSoGjy2d21OBCvfzSGLqrUDZsFJ9LZfRjmT2ov3bCctQSxpK1XsSAC7VF/Uxz6rpq9cpPAxBjx1U+YQ6VLqUVHvFYJyASlyQePLXMNV7Q7WhAQieujiCSW+6lXwm3rbnYzsmHrkRHkS/aFe60+dx/wCYpXAWuPTzhyva7aUJJXOnW4XDYBN8HiXi7pT1hoI8nR7TTZn8QzZrnV0oYfgS26OjecdIe220iwUF6v7tJU1tBnOW/adSF1l6LBHn+z+20/NSVXYgoSG1L04ONcHxjIv2z2upSisAOWCUIUgDGLkcS5t8rvBq9KgjzlPt7tKe8ZZtYlIA6ilnxjn0gV/xFnpPdlEEPUUmzZDJV0zF3hKejGIj4JH/ABCmpBUtEpSeCahra7ki3Ixr2P8A4g495LF7bimL6slWejw3g1l9jBHzI9uE/wCSrxWgHya0EN8fk1l8MiWZwBCSUIWFpwFcHyxUlIUlnPedgLRTbOzCE7xoFQsgpSCzkhI3hvWdIsAm7uwv2VPVs8kSlISqaZhWVgFQUkJslKnFyEKPKwa8ZO29p2olKRIqQldaVSveFRBGJjFiz4YR4pzx7T3/AGenWbaZfYF6jvmlLFQlh2bvGgFJJZWDwwY0TOzHQBRZju1JBdqWsGIsFBzY2YC0cXbu1yhUklM6WCtRUVhSU3ACWURwe1u6eNvr5vbEhEhJXLmFbXKVAC+Dc2OLUkb2lo1hOPGzGUZMOw9lELSLhIWaTUamKaQXoLFy+rekb/aSmXMUZqVFS2WpVUouWYu4S3d4QrZe3pSV70tYNiElQSXDEuCLpbgf2+lk9q7JtKklaSmY1NlAA7wNJWbMws+pazOd7enjNfkrKYv8PhpXa0qrdQHxdcr5Axqm7XSl1bOoi7AIStJw5CmpL2wXcNZo7XtX7AIFUyTOQCHJTMUkPnuqID+PDOkfJdmSpyCqyikJUru5KWA0uXKQ2c8DHaK7sVMKo7cTUP8A+VaWLupKUtxOY6Oy7ahSZhokpIYhCqQuY5vQ3BnLkAdY0J29KaTNSpKUqliplYecrB1KlsG+7zvu9mu1JfunC1Ooy0hNKgSpElAWl8ApIII6cWjUxfDFealx+0O1wAkmUku+7LCN3QuAWBuMannGef7WoUEpOzgAC1MqUnN95jbBOmCY73bG1ArJJPw5PBEznz+cc+SQSkv8Q4nBkHP/AMfqOEamKjlMf6mT/GJBp/hyUggFJCEJHGpKqXZ2ERtna0pEwJXKcpNlBIIuNFD1j689uJYWWxc5GnjHxXtF2sJQcCqpxZQDWX92r73LB5tmK8rplPif7H7L2nKmO0sjiVpCW0N+frHR2btwSlgpSUk7jjBdhkeF305R8z2Z7YqC10oAdYS/vFg3mK0CQ/eOWx4R9T/jTqpqmHdqO8e65B1c2GGvgO4dEYz3mPsmWOcdon7w5cztCUSoe5UlSVKLkIBJOSAo3ficxZE5BSGkTSCw3UJfjekt+d45vtV2gmSuogkKUQGB0AOSKddCYp7Pe2qFqTKCJiXKiVOGFvupucQxjGZayj1MceOfs7X2CVNSxQoAHDsXbPkw8I39mdgyEy5yilW4msUqSC4SriHNuF4jZtpTMcpKixa9QL246XjqydjmfZdqoCqjJVSzkk0rZksaukdcuMahwxwuYymOXBVtGykJupBKqRkEqVZrqDk26tGZWzbIklPvCku9JYEPoxXYYtHzEifMM2UjaSUhM1CiFJMtSSDYlgCMx3+0tlSZrkBypj54jlEcO1THeXR2TsaQkg1bRYYCTTfVqiL5hm19mSFMpRmpWGKSQQl9anFw3jnjHR9xNGpt+I/rFvdzvvK/uP6x29vF3by+4ntTN2fs0uWik+7WkuzpSbkEEmqWevMku7xm2bsyWlRYyjxClLUkvndKGD8GbNox9sbJS5U5UVOXL3IBtHaTsy1JS7EBIAquAGAYDg0Yj0rmYdZ9ScYifn9P+ubK9lUh6ZibklizB7MAlIFLcAM+EVT7MTHq95LcDFqSRxFXrE7Rt6JcwIUZTDvKFO6wJuACThm6QnZe2RO2hEqUhSkle+sJYU8AlNw9stnEZywiPP8APs3jnnPNfj/am1dnTQRuzFAILACouLhJVUbnebgSINo2YMCJc8ZJeVMIHN/hsFBvxO2H+x+zq4K8lxBlEcR/d+kY0h02eaz5C5TCWVKC1t3ZlTFyHrSAcAXvbBDPtQiQsyxMrCVYUlctBqISQKChVRc0kJFiQcPH33u1cVev/rEKQeJ8/wD8xaS3nO3TZBQoSTPuaUrK9nUk3vuhKC5Gj64ivZ8koUSROUXD0pCcWAassW/ePQ1y3FyPEp/NMZZ2wS1PUiUX4pln5p5mLXguHN7N7GXNlJWJou//AEpqmIJBBKHSSCCLGJh59n5H+TJ8kQRnptbY/EuwZ8j3akmTKBUTcJchObGpxduOt9YWnaZdISZaQHDs75U7KJJFiG4Xy7RkXPB1ELrjp7XD4/Dz+7ya/tgKWIQq1wpEspwBYhI1DuQb6M4OU7NK99733coF2NMtAWpABAQqZlm1zZNy0RX9NFVK+v2jUfTYR2hJ+qznh0D2jfdTKS5TYIYMAxG6oPe4w2Lwz7alLum5GQfiJO84p3r8GjmSiHvDZpD6ekJ+nwmeyx9TlEGHtQJ0WVaKJA9EjNzqLHiAYdO7bQuWEmWwZhT7pKho70Fi7GwFwI5yinQepH5wFm/cxfb4fCe6zaZna6FCkyEKQQBSqhaTcs4Ukh7G/rE9lz5KR/D2aSgi1SUpBuBksIxhCeI8/wB4vJQL64hH0+Edv8p7nOf5C3am0oUo/wAPrvZ3VM4pIZi2NY5pO+kgHvPdT6p5DlG6ZLv9D6/aFKSx7vrmN9OGOtJ/usZsDq+THA7Y2MTGCmLEtUxyDhzbT0jvhuB8/wAoyTZKSdfrxhHpwvWmnM7I7Elut0I7wOA3eJw0btq7IQZhUkIH8OlmDZJwRzh+yykh86cOfOGzVDiccYs4QkerMPlO3OyJcxgUJ3SbpoB0ywcxHZfstJQgzEg1hwH526amO1PlJfB806w+QBSzHP1iJ04WfXy+WTZZLJY8dfDnHS2BYRUsplqCUmykgjy4xkWm+L9f2hyFj3axlxir53izhUHVmZ5fOdpbGJ+0mY1IUoHdpSwB0YWEbtqSVTBvKG+MMNekMRsm8Cwzw9XeGrkuq4weFs+JhonVl9OZQ0VM84sJP4lxzBP+nI+cT73gT5mGqbuZ7RhRUQDqLkOe6OcdpHZ4mACZOmUUpdCChBNhlVyfKOLt7qVx+uPhHQl7YwDs7DIvji0ScV6jtdm9j9moUB7io8ZpEwal6Xb/AEtaPq9l26QhISgoSkDupASOYYD6ePOVbYKn3X4t+TRoldonT3flHGfRdsfXeiK7Tl/fFy2Wtqca38WgR2ih+8OOU635cGPM+MfAf4mfweH7GD/ER/sr94z0ZdOvD0P7UlnqTjiCfhzdtSDjw0WdrTUbpyMG1gS54swta4HUfBp7TGj+d/8Aui3+JdfN/wA4nSletD7pM9LJu9jk8viNtLa36PFp20Iu/uybPgOytD/Kw8M2j4QdqWwfrxhE3bScfL9odOTqw+zmzpLm0v8AtQfB3FoI+HO0cx5D9IiNdKU6sMvvPp3ipnebeEPSuX923C+lukCJg+ENfUEvHvp8myfeN9fXGIE3r9dIeZz23P7Q/lE+8P3h0DP4MItGxSFH8XrDDJXwONWHzwIqueXupXgT+otEe/TwUeoJ52Ywo2WYvgfXhFwkNqOn5Zf94QSDjGtj+kFKeHya3MphSbGluKh4j9rxVuZ8x+8BHTxWPTESE2ynzT+sKNilv0fgYoOgjWiQ4fI6P/5RQyCLsRz/AHe31aFFlVBs26/pFSt7Pyz+/wBWjQJJ4Eg8w/kYn7Ko4fzRbrqIUWzomH9b/oYsV/iHz/36Q1WyFnPm6G9TANlLWq5YU/rjWFG0sqr3B+uPARYWH5v8xDxs3En/AE+gOP3iRsl9fr64wo2linoc/vr0dovJ3QQTpxf5kw87CXDeqXbk7dPKKq7LIDurOgS31aFFySwfNxewTf0H1wiagdD4Of1+sww7AdVW5kef1wiFbCNVPCk2lb7RpSSON/HWAqtw9G6uIV9hSG3252HTW/1iJVs6X3X8MZ4kFs8IarurMVm/Nzj1H5xcB9fIC8VEpL3LXbugkcu7bxipS2FA8GAY8YUbHfVm08LecS4fB/0nhyBiiUNvknyJ5/CRyxC0qrORyageFy5P6eUpdmijPlhh82gIbg3QflaMxk0l6iDySi3IsecWq4ZthBL9XanTlCl3aKg2QPBJ6Ygq638/IQmehQS9JcMxduuLxRE0lmS/T3hUfIAHrCjc8AEd4X0s/qXiFBtQev6OYX70UvQpj18bnD9YovaEakh8P694Z6npCjdcz21+vMfKCFqmh++ByqSG8AkxMNU3aBtRJ1DHil/liK1E5qxqm/Vx/tGOXKzvzcvgnxuPrPGLTZBs/vFXNlAeJ7vFrggx0crk50jn4XHyiyDL+8kHm6fW/wBaaRjUKTcMk/eKgfMG/kPGGStoDkJWCxexJZ+pLeMC3RlSJea5R4stLeYDgxdSUH4kHkFAg/6THOG3IqAIUTxsG4bxV+XSGzdvbVwWsZqR5j3f6xFtsWlOgA6OR4GkPDJL/wCUFaAsfmX+ccubtgFykUjmi2fvWaAT5buEoJNi9JUeGpI6NCi3WCl4EsW/AfEDf+TRVO2LA7oD8iPUzSIwy5mqUpF7JApPXdHq4ivvTUCacZWF9c73yNuEKW3RCi/fA8APDWIM9I+Mu2akt5lf6RzFqKe8uVhrKIPQugqPK/CFK7TUMKfGCT5ugm94UmzsHbktZSj0dfyW3iXhStoe7LbmkB+BZ+LRyU9oKUSFDByy7vdlGwfPlDJm12apIJwCAkjXJWIUmzoo2k8x1KR6k3iy3e9L50J9FRyftrjjo7hud6rxRKnyVZsBUQOlUy3URaNnWO0J+8B1p9HJhh2xgwpFtbftxjilZDtXmzgP/qBiFr3rEK4hSEBQL/yAjzhSbOsvtRgHWhuRBfwEJ/xSWXZSDxLF/wAj6xz2U7haiNHSOHJWM84RPLqcqQrxYnpkkjlCjaXalz3AIIbRhV6pWfWKK227IIUfupSHbiwc/RjkytopLVAHIJLnwBuPCGnbFkAqWSDZlVkHgz2fwhRs6X2pWFpsQe8Cx8G/KKL2oKsR/cJYYs1mNg2nOOYpISzUgElv4aVeT58Gh4nKampJHRiP6UTcdYi2eJqmupbcgQQC2qTz4vbyj3xUWJ3jxCypubsQfrjGb3aSjI4sEzSfALdrdIWhL3HRy2ubCwPhrFRrnbSLVKN/whT9SVKJxlniJs9RG6qocN24bgDhg/LzhAQojcUpLcFLY+djprFJsp3CmLcaTf8AqUPSINH2lRFwtIAAAIU7G9iygryOYXKUl3oqU4ABNKhwIKkoLvwhH2akYIvoUa8GUSr8oQEIqUN9b67hH/dnTHnE5W25W0tqtJ4gqVjoC9oTRUreMxehICs+MsjlkwoSa90LTY4qSotwYEcNYuJQHedJDtRYni4Ivpw/UGKVul1KI0qLAnooW4YMNlVJDBdiLiujmzFL8foxlptZQfm/jjJvd7Xhb0ukkdCZgAObBw/11ijopnJ5eNT+O5eCOUqcX70g86AfUg/MwRD9jk7SpVQVUkODirzBNx0fTEQuekvdNOLyVBz1Jd20aMJCQQ6Q5tvFOfy0y3jDmS2CTxBRVza3hnhxjRwb9qSEtoHcU0F+V2B9cGGI25sS3HBS0k38MNzikufRYpWvDB1JbAZWX8oqe0GfcUnlTYvxLAg3d4h4ahtiiS9FOm8UG9rlvq0ZxOU7itz+Jx4k0luhiBtjkqpHKz40NYHPBik3ag7GUkaB2p6kOL6a+MBo+0PYPh3BSTfifeAW6aRWXOLBlWz8DnS1KyDCU7SnFBxbeUHHmGFhxxBL2lJymY2lwq2lqxy/SLaU2Ce/eJJDNWlSjyak20a5iVbctIqStYtokJSRnLNwjJ7wcFMGFNBd7kuxIIt8usULE3GdKXU+XYkG17YDxBskz1KJK0hVsglRbz/aLBY3mYkDBZRHSkv9axzSRU4rdLWpEw5Y4mMB/TEJXfCGv1TwckMPUQtdXRVNAcKpHShB8KumsIKkj4V240nyIH5xnIS2QlzdTtxAOS4fV4ZKlJa5UpnIISC936A9fKLaU01IO8HONGGmSfyMWmocYXhxar5AgfKMZEsH4Xa5NSXfkHT55iqRKtSkPbVYI4uKfkTBIhpRtyEC6qeSpQV8wI0nbHTfeFi6UAD/AETC0J+00pcFVOGVMJH9LW8LReatJAelzcfxHc9FBVswKSqhnvfQpD/N9IWjakA6W/mT/cKQ5jLP3RdCQHubeigC3lEbOgkOFK6JUqnws8LKaJikqLEhQ5FzyyCPSJlAJtYhtSzcwQkac4zr2lRFwuz3JI8btbnCRMSCFJJq5rTSQ/I7z2sPSJbVOj3gySkhtSpXm9I8zCkI0SQ/OopHQA/nCZe1kjdS5PMEProSPKGy5j/8wkWBtMQoh8YZwekLhKlYv3aZZ6E4HKl+EMEpWaV2tbPmowSglu8vNg9z/UCx9IVNCGNKhU3xKmWH8qXceUVC5slVwy20NZ9QLBorKnqlgAJtyUkuP7SYJE7eZa1gBmO8UC2gUkt5iHz5EtYd26uAdfib0idzsJO1rOEDmoLU/Rgk25cov9rL7yjx7zAnkCz38YWVJDfF/IUm/Wq3lxiyFuSCFpOd5SwOu6IpRg2hx3uYckHhgLB05iJDq7wJ5FUxtbgbw46Qtcg5Ys2UzJig+fukPiF3BvYXBJpPkTkX4QVZTVMUpIewKVnFrnP6XgqQFEBEsW1Ckh+SikNaJXslVwbDQ/D0sfQRiXs9JNSkj+ZQ58EkxJWHW99xC/Cv/wBYIwy9sAAAnMGwFFvDEEatm/0Ik7KoJPeS2l3P9LfmIBsgNt3xSAelJJJ6NDSCC4Sp+dm5gHTrF07XSdOPwjzF/oxFZjIUksybWAIL+RDN4RdGyLU1JSd0tlID8OI6a8IavbnABUzm3eA8XQx8RAqcly9OMFQex6hn8okrCEyFiz4GA5AHXThCVIJuEksPhVdsb1wCPH840rKbHfpPNISLYuls4YnOkSuWMsVNru/NuuBAZmLHdL8LMeNkljFJUpw5CQA9rs+DZJbWNVYzSr+43Di3epbTPGLKYB98cSXCWc4ZRt4GCE+7FPdDcWN+GQAeEEvYqnIBAHja+aW/OJVNSxIcnUkgm+L4A0u2BfAAielxSQHPwlmN9HBe2X84XBRlDXG9ixBTyBHHry1hy9lSGZO+1kuHL3LORbXnbjZSpige81i7lb83SDvXHjdoRLmH8JwDZaQPL9wfSJMtRSGJCqkry5s44G5WoE4hMyQ3cYkG5CgDxsQkj/aHz5qSGoS7/hCgcgioacWyYalbvU5az5I49wAfpzeBNFMvQKBwakq/IN5wuld3UtNuJHk+POHSiHUUvwJQC9tSoqL3066RZW3ocObgv8IVxcskYtq8XhCJskt/zA34l2PRQvFJs8h0lctXFlkv4JNx43jcicFCykhrWZ3tZmp8YyTJKlEgLcs7KS+6buwD55aQUrZ5ocqDA4AdAJ6AgFgXGYYramG8FAls01HzAbPMc8RKZBAYUufiqVLBGHYgh/GBdJAS6Q+XNvRiH5/nEpqZkklKTVu2Gnu1nhYFQAvq2kMM5JuS2rrEtRJ6ipSdDwh02SdFGnQDBf8AnKmHLjCVLpOFgAd4EJD8tM/OFF2DtiSwZRULWFxiw+Ev6co0I2Vy6kFmtWxUCfvILU9TGVE0EuFBXEEJcPnullW8NcxcyATaXLP9CgSB8ug4QSU+6F7Fvwjd54cDwN4rLnkKARUnh31W61EfKFrkl3SUpA4BRfiHChjrGiWFW31BwxZ0knIDiom2hMBeZtzFioOzggl3vkd5ocnaluGKi+oBJJ4FJQFeZhH24JsqogdCeLOpLt0iydulMQCUgguCVBtd0BNT8cYi2kxCFbcurM0j7tx/4FvSI+2UvZQOczCDyaggwjaJw+ES1YuQsqbGAan8D1i/2gqZlzSRcpMpS0vxBW5a3DSJbU4mKnMEkBb5NItxe5cKt/tGH7ICaqib4WVYsO6QofWkbJe0LYOmW4dnSoE9Ak3v84ujb0FN0J5hINL6M5ZsRJiJWOGabtIALWIIGVqOGsFoYDyaL7OrLIcFiSAnPEsi0TM7QDhiluAFI8N4/KGmeg2pYC5UCHDByxKDgcfSLEs0zLn3tKtyCyPMFoIantZI1X4IlEf/AFxMXaE1yLlApUwSCXB7qElsFiMnrGxPZzs6Al9SXBPRJdomCC1xasvZBhNKuIJUktd8pLHXJ8YvsqA5SKHbu3d30KgU+Y8bQQRFniUztzJD3ylL9DSLiKL7SUztLDWclQyH0SS7NqYIIJPBZmTE7ylACxBuehBDKe+TfpFASD3qkn4XIbhlJ6Z/WCCJ5o7kr2hBLV3z8ZPzAy92hhKHIKlWFWODu5DacoIIluk4RCk3akJZwWNw9SumV21glJqFg4AJABYgcgQz+MEEIm5pxniFBIQnvlSb3uWA6IsfKGiWCAEruTZwoueDm46giCCE8TTcQYZaaQTUeaWYM2XvqOOdYYDuh1KDcwddRSxyYIIrN80lWzmkOokZuEm19GDDodIWqSUhx1sEsx5F+OvKCCDUoqBIJqANt0hL/n/tFjPSobimbiFMMk91QOvEwQQmWYmV5MrDMoHVjY6gEkKa+Ha9smInkAH+JSSQ4KVzKmfUqtprZswQRYdI5hRNAIJmO7kOhRFg7OpSje+mmYZN2RKVCoSiHBCQinN7li48ImCESzlx2NVs6FXQQGuKQQL3HA92FI2FTBiFAkgFTvqcXHG0EEXxaeaY9r2VQFiACCWSooBxoEFsjWFdn+8UGCywLZB4DCkB8cfXMwRJjlrtjbRMkqSXWoPo6SjTjKWb48/CFfZtwkAmz94qYasFln8+sEEPKR2shABKWUhtapafG6Re9nZ7Q2YgEuCBx3XxwtBBDEzmpoj3KSd0pfLlO6X/AAtmzZiRsRbeCR0ceRGPKIghUMzMxNEzJaHLlAPAoST4n3d4IIIxLtGNxb//2Q=="/>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QSEBUUEhQSFRQVFBcVGBUUGBQVFBYYFxkYFhkYFBUXHCYfFxkjGRcWHy8iJCcpLC0tFx4xNTIqNSYrLCkBCQoKDgwOGg8PGiwkHCQsKSwsLCwsLCwsLCwsLCksLCwqLCwsLCwsLCksLCwpKSwpLCwsLCwsLCwsLCwsLCwsLP/AABEIALcBEwMBIgACEQEDEQH/xAAbAAACAwEBAQAAAAAAAAAAAAAAAwECBAUHBv/EAEMQAAECBQEFBQUGBAQGAwEAAAECEQADEiExQQQiUWFxBTKBkaEGE0Kx8BRSYsHR4SNygpIVU6LxBzNDssLSg7PiJP/EABkBAQEBAQEBAAAAAAAAAAAAAAABAgMEBf/EACoRAQACAgEDAwMDBQAAAAAAAAABEQISIRMxQQMUUQSRsWGB8CKhwdHh/9oADAMBAAIRAxEAPwD7QJiQmGBMSER77fMoumJaGUxNMLKKpiaYZTE0QtaKpiaYZTE0RUoqmJphlMTTEWiqYKYbTBTFKKpgphtMFMCi6YKYbTEUxLSi6YKYbTBTC1oqmCmG0xFMVKKpgphtMFMCiqYKYbRBTAoqmIphtMFMCiqYimHUxFMCiqYKYbTBTC0ommCmG0xFMCiqYgph1MQUwsoimJhtMTCyjQiJphlMTTHO3Wi6YKYbTE0wtaKpgphtMTTCyiqYKYbTBTCyi6YKYZTE0wsoqmCmGtBTCyiqYmmG0wUwsoqmCmG0wUwsoqmCmG0wUwsoqmCmG0wUwsommCmHUwUwsommCmG0wUwtKKpgphtMFMLKJpgph1MRTCyiaYKYdTBTCyijLIitMaQRreIYAxNmtIZ6YimHFMRTFtmiaIIe0RC11gymJaLNEtGG6UaJaLNEtBaUaJpizQNApVoGi7QNApRolou0DQKUaBou0DQKUaBovTEtApRoGi7QNAUaBou0DQFGgaLtA0ClKYhoY0DQKUaIpi7QNAUaBovTA0EUaBou0Q0ClGgpi7QNAoumCmLtA0UpSmIpi7QNApSmCLtEQKETERMZaTExETBRBBBATBERMARMRBBEwQQQBExETAEEEEQEEEEAQQQRQQQQQBBBBAERExEAQQQQEQQQQEQQQQBBBBARBBBAc+Z27ITmdK/uB+TxbZ+2pC+5OlH+oA3xZTGPHETVypS1rSwStKXTNSoj3gUU2qJwMEaHw1o7SIQl2U5dwQwS9yWCTqBYEYuXvwy9TKPDto9R2n2o2dBpMwEjIQFLZuJSGHnFNm9rtmX8ZSQcLSQeD2cNzePKNq2iWpQdT2qZ2uCQXJ0AOSwFIvpG2XtiSGdR4MzEOQGYZ9bdYxPrT4NIenbV7UbNLzNBN7IBUbdAw8SIpsvtXJWWNUt8GYAEnxSS3i0ecbLUpaQlYIVugF1DWz6gizgXHlGjb9jVJmLlKKapZIUUlRSFZsCHpL8sY43q5dzSHpcztmQnM2V0Ckk+ADk+EZke1WzH/qjyX+Qjy43LXtkA5P52+rQqZtgSXd7OCLgaAB9MnV3jXUnwmr1zZe3pMxQShblWAUrS+rOpID8oD7UbMkgGfKc3sah5pBA848hl9tE5SA4c9616WZgL4IsOsXXtiFpsyFgsDZnOQabi556WOIb5eYIh7ArtuRU3vpLnStHzBYQpPtHsxxPlG4FlA55DTniPLUrAcLIcALdk4vaqxIfzd+MI2uaiohyo5YKKSA3eOh08xCPUn4TV66jtmQcTpWW76RjrGlO1IIcLQRxCkkebtHjmwTgSwUoEanBy+p8s30aGTkrCnRvOUmlwkjIfDEeOlnJidWpqTV67I26Wt6FoU2aVJLdWOIsnaUksFIJ4BSSfIGPIvflmIDnIykl8EC40vg+LAO0FLKyksAGCruE055nJ0yYsep+hq9cO2IDutAYkF1JDEZFzkREjb5ayyJktR4JWhR8gY8dl7cg3VY8VB2HInRwMHMWlbWkqC3MsqNkkMKslQpcvbIJv5m9SfhNXs8BEeR9oe0W1pUmamddO4pM0BaJiC9lA2WHJNy99MR0th9pkTJR9zN+yzBmWVq+zr1/hKDmUdaSPKOlzrtDntG2svSoGjy2d21OBCvfzSGLqrUDZsFJ9LZfRjmT2ov3bCctQSxpK1XsSAC7VF/Uxz6rpq9cpPAxBjx1U+YQ6VLqUVHvFYJyASlyQePLXMNV7Q7WhAQieujiCSW+6lXwm3rbnYzsmHrkRHkS/aFe60+dx/wCYpXAWuPTzhyva7aUJJXOnW4XDYBN8HiXi7pT1hoI8nR7TTZn8QzZrnV0oYfgS26OjecdIe220iwUF6v7tJU1tBnOW/adSF1l6LBHn+z+20/NSVXYgoSG1L04ONcHxjIv2z2upSisAOWCUIUgDGLkcS5t8rvBq9KgjzlPt7tKe8ZZtYlIA6ilnxjn0gV/xFnpPdlEEPUUmzZDJV0zF3hKejGIj4JH/ABCmpBUtEpSeCahra7ki3Ixr2P8A4g495LF7bimL6slWejw3g1l9jBHzI9uE/wCSrxWgHya0EN8fk1l8MiWZwBCSUIWFpwFcHyxUlIUlnPedgLRTbOzCE7xoFQsgpSCzkhI3hvWdIsAm7uwv2VPVs8kSlISqaZhWVgFQUkJslKnFyEKPKwa8ZO29p2olKRIqQldaVSveFRBGJjFiz4YR4pzx7T3/AGenWbaZfYF6jvmlLFQlh2bvGgFJJZWDwwY0TOzHQBRZju1JBdqWsGIsFBzY2YC0cXbu1yhUklM6WCtRUVhSU3ACWURwe1u6eNvr5vbEhEhJXLmFbXKVAC+Dc2OLUkb2lo1hOPGzGUZMOw9lELSLhIWaTUamKaQXoLFy+rekb/aSmXMUZqVFS2WpVUouWYu4S3d4QrZe3pSV70tYNiElQSXDEuCLpbgf2+lk9q7JtKklaSmY1NlAA7wNJWbMws+pazOd7enjNfkrKYv8PhpXa0qrdQHxdcr5Axqm7XSl1bOoi7AIStJw5CmpL2wXcNZo7XtX7AIFUyTOQCHJTMUkPnuqID+PDOkfJdmSpyCqyikJUru5KWA0uXKQ2c8DHaK7sVMKo7cTUP8A+VaWLupKUtxOY6Oy7ahSZhokpIYhCqQuY5vQ3BnLkAdY0J29KaTNSpKUqliplYecrB1KlsG+7zvu9mu1JfunC1Ooy0hNKgSpElAWl8ApIII6cWjUxfDFealx+0O1wAkmUku+7LCN3QuAWBuMannGef7WoUEpOzgAC1MqUnN95jbBOmCY73bG1ArJJPw5PBEznz+cc+SQSkv8Q4nBkHP/AMfqOEamKjlMf6mT/GJBp/hyUggFJCEJHGpKqXZ2ERtna0pEwJXKcpNlBIIuNFD1j689uJYWWxc5GnjHxXtF2sJQcCqpxZQDWX92r73LB5tmK8rplPif7H7L2nKmO0sjiVpCW0N+frHR2btwSlgpSUk7jjBdhkeF305R8z2Z7YqC10oAdYS/vFg3mK0CQ/eOWx4R9T/jTqpqmHdqO8e65B1c2GGvgO4dEYz3mPsmWOcdon7w5cztCUSoe5UlSVKLkIBJOSAo3ficxZE5BSGkTSCw3UJfjekt+d45vtV2gmSuogkKUQGB0AOSKddCYp7Pe2qFqTKCJiXKiVOGFvupucQxjGZayj1MceOfs7X2CVNSxQoAHDsXbPkw8I39mdgyEy5yilW4msUqSC4SriHNuF4jZtpTMcpKixa9QL246XjqydjmfZdqoCqjJVSzkk0rZksaukdcuMahwxwuYymOXBVtGykJupBKqRkEqVZrqDk26tGZWzbIklPvCku9JYEPoxXYYtHzEifMM2UjaSUhM1CiFJMtSSDYlgCMx3+0tlSZrkBypj54jlEcO1THeXR2TsaQkg1bRYYCTTfVqiL5hm19mSFMpRmpWGKSQQl9anFw3jnjHR9xNGpt+I/rFvdzvvK/uP6x29vF3by+4ntTN2fs0uWik+7WkuzpSbkEEmqWevMku7xm2bsyWlRYyjxClLUkvndKGD8GbNox9sbJS5U5UVOXL3IBtHaTsy1JS7EBIAquAGAYDg0Yj0rmYdZ9ScYifn9P+ubK9lUh6ZibklizB7MAlIFLcAM+EVT7MTHq95LcDFqSRxFXrE7Rt6JcwIUZTDvKFO6wJuACThm6QnZe2RO2hEqUhSkle+sJYU8AlNw9stnEZywiPP8APs3jnnPNfj/am1dnTQRuzFAILACouLhJVUbnebgSINo2YMCJc8ZJeVMIHN/hsFBvxO2H+x+zq4K8lxBlEcR/d+kY0h02eaz5C5TCWVKC1t3ZlTFyHrSAcAXvbBDPtQiQsyxMrCVYUlctBqISQKChVRc0kJFiQcPH33u1cVev/rEKQeJ8/wD8xaS3nO3TZBQoSTPuaUrK9nUk3vuhKC5Gj64ivZ8koUSROUXD0pCcWAassW/ePQ1y3FyPEp/NMZZ2wS1PUiUX4pln5p5mLXguHN7N7GXNlJWJou//AEpqmIJBBKHSSCCLGJh59n5H+TJ8kQRnptbY/EuwZ8j3akmTKBUTcJchObGpxduOt9YWnaZdISZaQHDs75U7KJJFiG4Xy7RkXPB1ELrjp7XD4/Dz+7ya/tgKWIQq1wpEspwBYhI1DuQb6M4OU7NK99733coF2NMtAWpABAQqZlm1zZNy0RX9NFVK+v2jUfTYR2hJ+qznh0D2jfdTKS5TYIYMAxG6oPe4w2Lwz7alLum5GQfiJO84p3r8GjmSiHvDZpD6ekJ+nwmeyx9TlEGHtQJ0WVaKJA9EjNzqLHiAYdO7bQuWEmWwZhT7pKho70Fi7GwFwI5yinQepH5wFm/cxfb4fCe6zaZna6FCkyEKQQBSqhaTcs4Ukh7G/rE9lz5KR/D2aSgi1SUpBuBksIxhCeI8/wB4vJQL64hH0+Edv8p7nOf5C3am0oUo/wAPrvZ3VM4pIZi2NY5pO+kgHvPdT6p5DlG6ZLv9D6/aFKSx7vrmN9OGOtJ/usZsDq+THA7Y2MTGCmLEtUxyDhzbT0jvhuB8/wAoyTZKSdfrxhHpwvWmnM7I7Elut0I7wOA3eJw0btq7IQZhUkIH8OlmDZJwRzh+yykh86cOfOGzVDiccYs4QkerMPlO3OyJcxgUJ3SbpoB0ywcxHZfstJQgzEg1hwH526amO1PlJfB806w+QBSzHP1iJ04WfXy+WTZZLJY8dfDnHS2BYRUsplqCUmykgjy4xkWm+L9f2hyFj3axlxir53izhUHVmZ5fOdpbGJ+0mY1IUoHdpSwB0YWEbtqSVTBvKG+MMNekMRsm8Cwzw9XeGrkuq4weFs+JhonVl9OZQ0VM84sJP4lxzBP+nI+cT73gT5mGqbuZ7RhRUQDqLkOe6OcdpHZ4mACZOmUUpdCChBNhlVyfKOLt7qVx+uPhHQl7YwDs7DIvji0ScV6jtdm9j9moUB7io8ZpEwal6Xb/AEtaPq9l26QhISgoSkDupASOYYD6ePOVbYKn3X4t+TRoldonT3flHGfRdsfXeiK7Tl/fFy2Wtqca38WgR2ih+8OOU635cGPM+MfAf4mfweH7GD/ER/sr94z0ZdOvD0P7UlnqTjiCfhzdtSDjw0WdrTUbpyMG1gS54swta4HUfBp7TGj+d/8Aui3+JdfN/wA4nSletD7pM9LJu9jk8viNtLa36PFp20Iu/uybPgOytD/Kw8M2j4QdqWwfrxhE3bScfL9odOTqw+zmzpLm0v8AtQfB3FoI+HO0cx5D9IiNdKU6sMvvPp3ipnebeEPSuX923C+lukCJg+ENfUEvHvp8myfeN9fXGIE3r9dIeZz23P7Q/lE+8P3h0DP4MItGxSFH8XrDDJXwONWHzwIqueXupXgT+otEe/TwUeoJ52Ywo2WYvgfXhFwkNqOn5Zf94QSDjGtj+kFKeHya3MphSbGluKh4j9rxVuZ8x+8BHTxWPTESE2ynzT+sKNilv0fgYoOgjWiQ4fI6P/5RQyCLsRz/AHe31aFFlVBs26/pFSt7Pyz+/wBWjQJJ4Eg8w/kYn7Ko4fzRbrqIUWzomH9b/oYsV/iHz/36Q1WyFnPm6G9TANlLWq5YU/rjWFG0sqr3B+uPARYWH5v8xDxs3En/AE+gOP3iRsl9fr64wo2linoc/vr0dovJ3QQTpxf5kw87CXDeqXbk7dPKKq7LIDurOgS31aFFySwfNxewTf0H1wiagdD4Of1+sww7AdVW5kef1wiFbCNVPCk2lb7RpSSON/HWAqtw9G6uIV9hSG3252HTW/1iJVs6X3X8MZ4kFs8IarurMVm/Nzj1H5xcB9fIC8VEpL3LXbugkcu7bxipS2FA8GAY8YUbHfVm08LecS4fB/0nhyBiiUNvknyJ5/CRyxC0qrORyageFy5P6eUpdmijPlhh82gIbg3QflaMxk0l6iDySi3IsecWq4ZthBL9XanTlCl3aKg2QPBJ6Ygq638/IQmehQS9JcMxduuLxRE0lmS/T3hUfIAHrCjc8AEd4X0s/qXiFBtQev6OYX70UvQpj18bnD9YovaEakh8P694Z6npCjdcz21+vMfKCFqmh++ByqSG8AkxMNU3aBtRJ1DHil/liK1E5qxqm/Vx/tGOXKzvzcvgnxuPrPGLTZBs/vFXNlAeJ7vFrggx0crk50jn4XHyiyDL+8kHm6fW/wBaaRjUKTcMk/eKgfMG/kPGGStoDkJWCxexJZ+pLeMC3RlSJea5R4stLeYDgxdSUH4kHkFAg/6THOG3IqAIUTxsG4bxV+XSGzdvbVwWsZqR5j3f6xFtsWlOgA6OR4GkPDJL/wCUFaAsfmX+ccubtgFykUjmi2fvWaAT5buEoJNi9JUeGpI6NCi3WCl4EsW/AfEDf+TRVO2LA7oD8iPUzSIwy5mqUpF7JApPXdHq4ivvTUCacZWF9c73yNuEKW3RCi/fA8APDWIM9I+Mu2akt5lf6RzFqKe8uVhrKIPQugqPK/CFK7TUMKfGCT5ugm94UmzsHbktZSj0dfyW3iXhStoe7LbmkB+BZ+LRyU9oKUSFDByy7vdlGwfPlDJm12apIJwCAkjXJWIUmzoo2k8x1KR6k3iy3e9L50J9FRyftrjjo7hud6rxRKnyVZsBUQOlUy3URaNnWO0J+8B1p9HJhh2xgwpFtbftxjilZDtXmzgP/qBiFr3rEK4hSEBQL/yAjzhSbOsvtRgHWhuRBfwEJ/xSWXZSDxLF/wAj6xz2U7haiNHSOHJWM84RPLqcqQrxYnpkkjlCjaXalz3AIIbRhV6pWfWKK227IIUfupSHbiwc/RjkytopLVAHIJLnwBuPCGnbFkAqWSDZlVkHgz2fwhRs6X2pWFpsQe8Cx8G/KKL2oKsR/cJYYs1mNg2nOOYpISzUgElv4aVeT58Gh4nKampJHRiP6UTcdYi2eJqmupbcgQQC2qTz4vbyj3xUWJ3jxCypubsQfrjGb3aSjI4sEzSfALdrdIWhL3HRy2ubCwPhrFRrnbSLVKN/whT9SVKJxlniJs9RG6qocN24bgDhg/LzhAQojcUpLcFLY+djprFJsp3CmLcaTf8AqUPSINH2lRFwtIAAAIU7G9iygryOYXKUl3oqU4ABNKhwIKkoLvwhH2akYIvoUa8GUSr8oQEIqUN9b67hH/dnTHnE5W25W0tqtJ4gqVjoC9oTRUreMxehICs+MsjlkwoSa90LTY4qSotwYEcNYuJQHedJDtRYni4Ivpw/UGKVul1KI0qLAnooW4YMNlVJDBdiLiujmzFL8foxlptZQfm/jjJvd7Xhb0ukkdCZgAObBw/11ijopnJ5eNT+O5eCOUqcX70g86AfUg/MwRD9jk7SpVQVUkODirzBNx0fTEQuekvdNOLyVBz1Jd20aMJCQQ6Q5tvFOfy0y3jDmS2CTxBRVza3hnhxjRwb9qSEtoHcU0F+V2B9cGGI25sS3HBS0k38MNzikufRYpWvDB1JbAZWX8oqe0GfcUnlTYvxLAg3d4h4ahtiiS9FOm8UG9rlvq0ZxOU7itz+Jx4k0luhiBtjkqpHKz40NYHPBik3ag7GUkaB2p6kOL6a+MBo+0PYPh3BSTfifeAW6aRWXOLBlWz8DnS1KyDCU7SnFBxbeUHHmGFhxxBL2lJymY2lwq2lqxy/SLaU2Ce/eJJDNWlSjyak20a5iVbctIqStYtokJSRnLNwjJ7wcFMGFNBd7kuxIIt8usULE3GdKXU+XYkG17YDxBskz1KJK0hVsglRbz/aLBY3mYkDBZRHSkv9axzSRU4rdLWpEw5Y4mMB/TEJXfCGv1TwckMPUQtdXRVNAcKpHShB8KumsIKkj4V240nyIH5xnIS2QlzdTtxAOS4fV4ZKlJa5UpnIISC936A9fKLaU01IO8HONGGmSfyMWmocYXhxar5AgfKMZEsH4Xa5NSXfkHT55iqRKtSkPbVYI4uKfkTBIhpRtyEC6qeSpQV8wI0nbHTfeFi6UAD/AETC0J+00pcFVOGVMJH9LW8LReatJAelzcfxHc9FBVswKSqhnvfQpD/N9IWjakA6W/mT/cKQ5jLP3RdCQHubeigC3lEbOgkOFK6JUqnws8LKaJikqLEhQ5FzyyCPSJlAJtYhtSzcwQkac4zr2lRFwuz3JI8btbnCRMSCFJJq5rTSQ/I7z2sPSJbVOj3gySkhtSpXm9I8zCkI0SQ/OopHQA/nCZe1kjdS5PMEProSPKGy5j/8wkWBtMQoh8YZwekLhKlYv3aZZ6E4HKl+EMEpWaV2tbPmowSglu8vNg9z/UCx9IVNCGNKhU3xKmWH8qXceUVC5slVwy20NZ9QLBorKnqlgAJtyUkuP7SYJE7eZa1gBmO8UC2gUkt5iHz5EtYd26uAdfib0idzsJO1rOEDmoLU/Rgk25cov9rL7yjx7zAnkCz38YWVJDfF/IUm/Wq3lxiyFuSCFpOd5SwOu6IpRg2hx3uYckHhgLB05iJDq7wJ5FUxtbgbw46Qtcg5Ys2UzJig+fukPiF3BvYXBJpPkTkX4QVZTVMUpIewKVnFrnP6XgqQFEBEsW1Ckh+SikNaJXslVwbDQ/D0sfQRiXs9JNSkj+ZQ58EkxJWHW99xC/Cv/wBYIwy9sAAAnMGwFFvDEEatm/0Ik7KoJPeS2l3P9LfmIBsgNt3xSAelJJJ6NDSCC4Sp+dm5gHTrF07XSdOPwjzF/oxFZjIUksybWAIL+RDN4RdGyLU1JSd0tlID8OI6a8IavbnABUzm3eA8XQx8RAqcly9OMFQex6hn8okrCEyFiz4GA5AHXThCVIJuEksPhVdsb1wCPH840rKbHfpPNISLYuls4YnOkSuWMsVNru/NuuBAZmLHdL8LMeNkljFJUpw5CQA9rs+DZJbWNVYzSr+43Di3epbTPGLKYB98cSXCWc4ZRt4GCE+7FPdDcWN+GQAeEEvYqnIBAHja+aW/OJVNSxIcnUkgm+L4A0u2BfAAielxSQHPwlmN9HBe2X84XBRlDXG9ixBTyBHHry1hy9lSGZO+1kuHL3LORbXnbjZSpige81i7lb83SDvXHjdoRLmH8JwDZaQPL9wfSJMtRSGJCqkry5s44G5WoE4hMyQ3cYkG5CgDxsQkj/aHz5qSGoS7/hCgcgioacWyYalbvU5az5I49wAfpzeBNFMvQKBwakq/IN5wuld3UtNuJHk+POHSiHUUvwJQC9tSoqL3066RZW3ocObgv8IVxcskYtq8XhCJskt/zA34l2PRQvFJs8h0lctXFlkv4JNx43jcicFCykhrWZ3tZmp8YyTJKlEgLcs7KS+6buwD55aQUrZ5ocqDA4AdAJ6AgFgXGYYramG8FAls01HzAbPMc8RKZBAYUufiqVLBGHYgh/GBdJAS6Q+XNvRiH5/nEpqZkklKTVu2Gnu1nhYFQAvq2kMM5JuS2rrEtRJ6ipSdDwh02SdFGnQDBf8AnKmHLjCVLpOFgAd4EJD8tM/OFF2DtiSwZRULWFxiw+Ev6co0I2Vy6kFmtWxUCfvILU9TGVE0EuFBXEEJcPnullW8NcxcyATaXLP9CgSB8ug4QSU+6F7Fvwjd54cDwN4rLnkKARUnh31W61EfKFrkl3SUpA4BRfiHChjrGiWFW31BwxZ0knIDiom2hMBeZtzFioOzggl3vkd5ocnaluGKi+oBJJ4FJQFeZhH24JsqogdCeLOpLt0iydulMQCUgguCVBtd0BNT8cYi2kxCFbcurM0j7tx/4FvSI+2UvZQOczCDyaggwjaJw+ES1YuQsqbGAan8D1i/2gqZlzSRcpMpS0vxBW5a3DSJbU4mKnMEkBb5NItxe5cKt/tGH7ICaqib4WVYsO6QofWkbJe0LYOmW4dnSoE9Ak3v84ujb0FN0J5hINL6M5ZsRJiJWOGabtIALWIIGVqOGsFoYDyaL7OrLIcFiSAnPEsi0TM7QDhiluAFI8N4/KGmeg2pYC5UCHDByxKDgcfSLEs0zLn3tKtyCyPMFoIantZI1X4IlEf/AFxMXaE1yLlApUwSCXB7qElsFiMnrGxPZzs6Al9SXBPRJdomCC1xasvZBhNKuIJUktd8pLHXJ8YvsqA5SKHbu3d30KgU+Y8bQQRFniUztzJD3ylL9DSLiKL7SUztLDWclQyH0SS7NqYIIJPBZmTE7ylACxBuehBDKe+TfpFASD3qkn4XIbhlJ6Z/WCCJ5o7kr2hBLV3z8ZPzAy92hhKHIKlWFWODu5DacoIIluk4RCk3akJZwWNw9SumV21glJqFg4AJABYgcgQz+MEEIm5pxniFBIQnvlSb3uWA6IsfKGiWCAEruTZwoueDm46giCCE8TTcQYZaaQTUeaWYM2XvqOOdYYDuh1KDcwddRSxyYIIrN80lWzmkOokZuEm19GDDodIWqSUhx1sEsx5F+OvKCCDUoqBIJqANt0hL/n/tFjPSobimbiFMMk91QOvEwQQmWYmV5MrDMoHVjY6gEkKa+Ha9smInkAH+JSSQ4KVzKmfUqtprZswQRYdI5hRNAIJmO7kOhRFg7OpSje+mmYZN2RKVCoSiHBCQinN7li48ImCESzlx2NVs6FXQQGuKQQL3HA92FI2FTBiFAkgFTvqcXHG0EEXxaeaY9r2VQFiACCWSooBxoEFsjWFdn+8UGCywLZB4DCkB8cfXMwRJjlrtjbRMkqSXWoPo6SjTjKWb48/CFfZtwkAmz94qYasFln8+sEEPKR2shABKWUhtapafG6Re9nZ7Q2YgEuCBx3XxwtBBDEzmpoj3KSd0pfLlO6X/AAtmzZiRsRbeCR0ceRGPKIghUMzMxNEzJaHLlAPAoST4n3d4IIIxLtGNxb//2Q=="/>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53975" y="110679"/>
            <a:ext cx="9144000" cy="1077218"/>
          </a:xfrm>
          <a:prstGeom prst="rect">
            <a:avLst/>
          </a:prstGeom>
        </p:spPr>
        <p:txBody>
          <a:bodyPr wrap="square">
            <a:spAutoFit/>
          </a:bodyPr>
          <a:lstStyle/>
          <a:p>
            <a:pPr algn="ctr"/>
            <a:r>
              <a:rPr lang="en-US" sz="3200" b="1" dirty="0" smtClean="0">
                <a:solidFill>
                  <a:schemeClr val="tx1">
                    <a:lumMod val="85000"/>
                    <a:lumOff val="15000"/>
                  </a:schemeClr>
                </a:solidFill>
              </a:rPr>
              <a:t>Modeling the Options for Achieving the Target Threshold Nitrogen Concentration</a:t>
            </a:r>
            <a:endParaRPr lang="en-US" sz="3200" b="1" dirty="0">
              <a:solidFill>
                <a:schemeClr val="tx1">
                  <a:lumMod val="85000"/>
                  <a:lumOff val="15000"/>
                </a:schemeClr>
              </a:solidFill>
            </a:endParaRPr>
          </a:p>
        </p:txBody>
      </p:sp>
      <p:sp>
        <p:nvSpPr>
          <p:cNvPr id="7" name="Rectangle 6"/>
          <p:cNvSpPr/>
          <p:nvPr/>
        </p:nvSpPr>
        <p:spPr>
          <a:xfrm>
            <a:off x="762000" y="1447800"/>
            <a:ext cx="8328025" cy="4081117"/>
          </a:xfrm>
          <a:prstGeom prst="rect">
            <a:avLst/>
          </a:prstGeom>
        </p:spPr>
        <p:txBody>
          <a:bodyPr wrap="square">
            <a:spAutoFit/>
          </a:bodyPr>
          <a:lstStyle/>
          <a:p>
            <a:pPr>
              <a:lnSpc>
                <a:spcPct val="90000"/>
              </a:lnSpc>
              <a:buFontTx/>
              <a:buNone/>
            </a:pPr>
            <a:r>
              <a:rPr lang="en-US" sz="3200" b="1" i="1" dirty="0" smtClean="0">
                <a:solidFill>
                  <a:srgbClr val="FFFF00"/>
                </a:solidFill>
              </a:rPr>
              <a:t>Conventional Approaches:</a:t>
            </a:r>
          </a:p>
          <a:p>
            <a:pPr lvl="3">
              <a:lnSpc>
                <a:spcPct val="90000"/>
              </a:lnSpc>
              <a:buFont typeface="Arial" pitchFamily="34" charset="0"/>
              <a:buChar char="•"/>
            </a:pPr>
            <a:r>
              <a:rPr lang="en-US" sz="3200" b="1" dirty="0" err="1" smtClean="0">
                <a:solidFill>
                  <a:srgbClr val="FFFF00"/>
                </a:solidFill>
              </a:rPr>
              <a:t>Sewering</a:t>
            </a:r>
            <a:r>
              <a:rPr lang="en-US" sz="3200" b="1" dirty="0" smtClean="0">
                <a:solidFill>
                  <a:srgbClr val="FFFF00"/>
                </a:solidFill>
              </a:rPr>
              <a:t>/denitrifying systems</a:t>
            </a:r>
          </a:p>
          <a:p>
            <a:pPr lvl="3">
              <a:lnSpc>
                <a:spcPct val="90000"/>
              </a:lnSpc>
              <a:buFont typeface="Arial" pitchFamily="34" charset="0"/>
              <a:buChar char="•"/>
            </a:pPr>
            <a:r>
              <a:rPr lang="en-US" sz="3200" b="1" dirty="0" err="1" smtClean="0">
                <a:solidFill>
                  <a:srgbClr val="FFFF00"/>
                </a:solidFill>
              </a:rPr>
              <a:t>Stormwater</a:t>
            </a:r>
            <a:r>
              <a:rPr lang="en-US" sz="3200" b="1" dirty="0" smtClean="0">
                <a:solidFill>
                  <a:srgbClr val="FFFF00"/>
                </a:solidFill>
              </a:rPr>
              <a:t> controls</a:t>
            </a:r>
          </a:p>
          <a:p>
            <a:pPr lvl="3">
              <a:lnSpc>
                <a:spcPct val="90000"/>
              </a:lnSpc>
              <a:buFont typeface="Arial" pitchFamily="34" charset="0"/>
              <a:buChar char="•"/>
            </a:pPr>
            <a:r>
              <a:rPr lang="en-US" sz="3200" b="1" dirty="0" smtClean="0">
                <a:solidFill>
                  <a:srgbClr val="FFFF00"/>
                </a:solidFill>
              </a:rPr>
              <a:t>Fertilizer use reduction bylaws</a:t>
            </a:r>
          </a:p>
          <a:p>
            <a:pPr>
              <a:lnSpc>
                <a:spcPct val="90000"/>
              </a:lnSpc>
              <a:buFontTx/>
              <a:buNone/>
            </a:pPr>
            <a:endParaRPr lang="en-US" sz="3200" b="1" i="1" dirty="0" smtClean="0">
              <a:solidFill>
                <a:srgbClr val="FFFF00"/>
              </a:solidFill>
            </a:endParaRPr>
          </a:p>
          <a:p>
            <a:pPr>
              <a:lnSpc>
                <a:spcPct val="90000"/>
              </a:lnSpc>
              <a:buFontTx/>
              <a:buNone/>
            </a:pPr>
            <a:r>
              <a:rPr lang="en-US" sz="3200" b="1" i="1" dirty="0" smtClean="0">
                <a:solidFill>
                  <a:srgbClr val="FFFF00"/>
                </a:solidFill>
              </a:rPr>
              <a:t>Non-traditional Approaches:</a:t>
            </a:r>
          </a:p>
          <a:p>
            <a:pPr lvl="3">
              <a:lnSpc>
                <a:spcPct val="90000"/>
              </a:lnSpc>
              <a:buFont typeface="Arial" pitchFamily="34" charset="0"/>
              <a:buChar char="•"/>
            </a:pPr>
            <a:r>
              <a:rPr lang="en-US" sz="3200" b="1" dirty="0" smtClean="0">
                <a:solidFill>
                  <a:srgbClr val="FFFF00"/>
                </a:solidFill>
              </a:rPr>
              <a:t>Improved flushing</a:t>
            </a:r>
          </a:p>
          <a:p>
            <a:pPr lvl="3">
              <a:lnSpc>
                <a:spcPct val="90000"/>
              </a:lnSpc>
              <a:buFont typeface="Arial" pitchFamily="34" charset="0"/>
              <a:buChar char="•"/>
            </a:pPr>
            <a:r>
              <a:rPr lang="en-US" sz="3200" b="1" dirty="0" smtClean="0">
                <a:solidFill>
                  <a:srgbClr val="FFFF00"/>
                </a:solidFill>
              </a:rPr>
              <a:t>Enhanced natural attenuation</a:t>
            </a:r>
          </a:p>
          <a:p>
            <a:pPr lvl="3">
              <a:lnSpc>
                <a:spcPct val="90000"/>
              </a:lnSpc>
              <a:buFont typeface="Arial" pitchFamily="34" charset="0"/>
              <a:buChar char="•"/>
            </a:pPr>
            <a:r>
              <a:rPr lang="en-US" sz="3200" b="1" dirty="0" smtClean="0">
                <a:solidFill>
                  <a:srgbClr val="FFFF00"/>
                </a:solidFill>
              </a:rPr>
              <a:t>Aquaculture</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E109BD-B234-4B9C-9F61-44926810D75A}" type="slidenum">
              <a:rPr lang="en-US" smtClean="0"/>
              <a:pPr/>
              <a:t>26</a:t>
            </a:fld>
            <a:endParaRPr lang="en-US"/>
          </a:p>
        </p:txBody>
      </p:sp>
      <p:pic>
        <p:nvPicPr>
          <p:cNvPr id="93186" name="Picture 2" descr="http://prairierivers.org/wp-content/uploads/2011/07/planning-meeting.jp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4064000" y="2514600"/>
            <a:ext cx="5080000" cy="4343400"/>
          </a:xfrm>
          <a:prstGeom prst="rect">
            <a:avLst/>
          </a:prstGeom>
          <a:noFill/>
        </p:spPr>
      </p:pic>
      <p:sp>
        <p:nvSpPr>
          <p:cNvPr id="6" name="Rectangle 5"/>
          <p:cNvSpPr/>
          <p:nvPr/>
        </p:nvSpPr>
        <p:spPr>
          <a:xfrm>
            <a:off x="381000" y="457200"/>
            <a:ext cx="8305800" cy="1077218"/>
          </a:xfrm>
          <a:prstGeom prst="rect">
            <a:avLst/>
          </a:prstGeom>
        </p:spPr>
        <p:txBody>
          <a:bodyPr wrap="square">
            <a:spAutoFit/>
          </a:bodyPr>
          <a:lstStyle/>
          <a:p>
            <a:pPr algn="ctr"/>
            <a:r>
              <a:rPr lang="en-US" sz="3200" b="1" dirty="0" smtClean="0">
                <a:solidFill>
                  <a:schemeClr val="tx1">
                    <a:lumMod val="85000"/>
                    <a:lumOff val="15000"/>
                  </a:schemeClr>
                </a:solidFill>
              </a:rPr>
              <a:t>Comprehensive Water Resource Management Planning (CWRMP)</a:t>
            </a:r>
            <a:endParaRPr lang="en-US" sz="3200" dirty="0">
              <a:solidFill>
                <a:schemeClr val="tx1">
                  <a:lumMod val="85000"/>
                  <a:lumOff val="15000"/>
                </a:schemeClr>
              </a:solidFill>
            </a:endParaRPr>
          </a:p>
        </p:txBody>
      </p:sp>
      <p:sp>
        <p:nvSpPr>
          <p:cNvPr id="7" name="Rectangle 6"/>
          <p:cNvSpPr/>
          <p:nvPr/>
        </p:nvSpPr>
        <p:spPr>
          <a:xfrm>
            <a:off x="0" y="2667000"/>
            <a:ext cx="4038600" cy="3194721"/>
          </a:xfrm>
          <a:prstGeom prst="rect">
            <a:avLst/>
          </a:prstGeom>
        </p:spPr>
        <p:txBody>
          <a:bodyPr wrap="square">
            <a:spAutoFit/>
          </a:bodyPr>
          <a:lstStyle/>
          <a:p>
            <a:pPr>
              <a:lnSpc>
                <a:spcPct val="90000"/>
              </a:lnSpc>
              <a:buFont typeface="Arial" pitchFamily="34" charset="0"/>
              <a:buChar char="•"/>
            </a:pPr>
            <a:r>
              <a:rPr lang="en-US" sz="2800" b="1" dirty="0" smtClean="0">
                <a:solidFill>
                  <a:schemeClr val="tx1">
                    <a:lumMod val="85000"/>
                    <a:lumOff val="15000"/>
                  </a:schemeClr>
                </a:solidFill>
              </a:rPr>
              <a:t>Identifies wastewater management options</a:t>
            </a:r>
          </a:p>
          <a:p>
            <a:pPr>
              <a:lnSpc>
                <a:spcPct val="90000"/>
              </a:lnSpc>
              <a:buFont typeface="Arial" pitchFamily="34" charset="0"/>
              <a:buChar char="•"/>
            </a:pPr>
            <a:endParaRPr lang="en-US" sz="2800" b="1" dirty="0" smtClean="0">
              <a:solidFill>
                <a:schemeClr val="tx1">
                  <a:lumMod val="85000"/>
                  <a:lumOff val="15000"/>
                </a:schemeClr>
              </a:solidFill>
            </a:endParaRPr>
          </a:p>
          <a:p>
            <a:pPr>
              <a:lnSpc>
                <a:spcPct val="90000"/>
              </a:lnSpc>
              <a:buFont typeface="Arial" pitchFamily="34" charset="0"/>
              <a:buChar char="•"/>
            </a:pPr>
            <a:r>
              <a:rPr lang="en-US" sz="2800" b="1" dirty="0" smtClean="0">
                <a:solidFill>
                  <a:schemeClr val="tx1">
                    <a:lumMod val="85000"/>
                    <a:lumOff val="15000"/>
                  </a:schemeClr>
                </a:solidFill>
              </a:rPr>
              <a:t>Schedules implementation</a:t>
            </a:r>
          </a:p>
          <a:p>
            <a:pPr>
              <a:lnSpc>
                <a:spcPct val="90000"/>
              </a:lnSpc>
              <a:buFont typeface="Arial" pitchFamily="34" charset="0"/>
              <a:buChar char="•"/>
            </a:pPr>
            <a:endParaRPr lang="en-US" sz="2800" b="1" dirty="0" smtClean="0">
              <a:solidFill>
                <a:schemeClr val="tx1">
                  <a:lumMod val="85000"/>
                  <a:lumOff val="15000"/>
                </a:schemeClr>
              </a:solidFill>
            </a:endParaRPr>
          </a:p>
          <a:p>
            <a:pPr>
              <a:lnSpc>
                <a:spcPct val="90000"/>
              </a:lnSpc>
              <a:buFont typeface="Arial" pitchFamily="34" charset="0"/>
              <a:buChar char="•"/>
            </a:pPr>
            <a:r>
              <a:rPr lang="en-US" sz="2800" b="1" dirty="0" smtClean="0">
                <a:solidFill>
                  <a:schemeClr val="tx1">
                    <a:lumMod val="85000"/>
                    <a:lumOff val="15000"/>
                  </a:schemeClr>
                </a:solidFill>
              </a:rPr>
              <a:t>Watershed-wide approach</a:t>
            </a:r>
            <a:endParaRPr lang="en-US" sz="2800" dirty="0">
              <a:solidFill>
                <a:schemeClr val="tx1">
                  <a:lumMod val="85000"/>
                  <a:lumOff val="15000"/>
                </a:schemeClr>
              </a:solidFill>
            </a:endParaRPr>
          </a:p>
        </p:txBody>
      </p:sp>
      <p:sp>
        <p:nvSpPr>
          <p:cNvPr id="8" name="TextBox 7"/>
          <p:cNvSpPr txBox="1"/>
          <p:nvPr/>
        </p:nvSpPr>
        <p:spPr>
          <a:xfrm>
            <a:off x="0" y="1905000"/>
            <a:ext cx="8001000" cy="800219"/>
          </a:xfrm>
          <a:prstGeom prst="rect">
            <a:avLst/>
          </a:prstGeom>
          <a:noFill/>
        </p:spPr>
        <p:txBody>
          <a:bodyPr wrap="square" rtlCol="0">
            <a:spAutoFit/>
          </a:bodyPr>
          <a:lstStyle/>
          <a:p>
            <a:pPr>
              <a:buFont typeface="Arial" pitchFamily="34" charset="0"/>
              <a:buChar char="•"/>
            </a:pPr>
            <a:r>
              <a:rPr lang="en-US" sz="2800" b="1" dirty="0" smtClean="0">
                <a:solidFill>
                  <a:schemeClr val="tx1">
                    <a:lumMod val="85000"/>
                    <a:lumOff val="15000"/>
                  </a:schemeClr>
                </a:solidFill>
              </a:rPr>
              <a:t>Based on acceptable nitrogen loading</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27"/>
            <a:ext cx="9144000" cy="815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1E109BD-B234-4B9C-9F61-44926810D75A}" type="slidenum">
              <a:rPr lang="en-US" smtClean="0"/>
              <a:pPr/>
              <a:t>27</a:t>
            </a:fld>
            <a:endParaRPr lang="en-US"/>
          </a:p>
        </p:txBody>
      </p:sp>
      <p:sp>
        <p:nvSpPr>
          <p:cNvPr id="6" name="Rectangle 5"/>
          <p:cNvSpPr/>
          <p:nvPr/>
        </p:nvSpPr>
        <p:spPr>
          <a:xfrm>
            <a:off x="1371600" y="457200"/>
            <a:ext cx="5717784" cy="707886"/>
          </a:xfrm>
          <a:prstGeom prst="rect">
            <a:avLst/>
          </a:prstGeom>
        </p:spPr>
        <p:txBody>
          <a:bodyPr wrap="none">
            <a:spAutoFit/>
          </a:bodyPr>
          <a:lstStyle/>
          <a:p>
            <a:pPr algn="ctr"/>
            <a:r>
              <a:rPr lang="en-US" sz="4000" b="1" dirty="0" smtClean="0"/>
              <a:t>Technical Approaches</a:t>
            </a:r>
            <a:endParaRPr lang="en-US" sz="4000" dirty="0"/>
          </a:p>
        </p:txBody>
      </p:sp>
      <p:sp>
        <p:nvSpPr>
          <p:cNvPr id="7" name="Rectangle 6"/>
          <p:cNvSpPr/>
          <p:nvPr/>
        </p:nvSpPr>
        <p:spPr>
          <a:xfrm>
            <a:off x="304800" y="2286000"/>
            <a:ext cx="7772400" cy="3970318"/>
          </a:xfrm>
          <a:prstGeom prst="rect">
            <a:avLst/>
          </a:prstGeom>
        </p:spPr>
        <p:txBody>
          <a:bodyPr wrap="square">
            <a:spAutoFit/>
          </a:bodyPr>
          <a:lstStyle/>
          <a:p>
            <a:pPr>
              <a:buFont typeface="Wingdings" pitchFamily="2" charset="2"/>
              <a:buChar char="Ø"/>
            </a:pPr>
            <a:r>
              <a:rPr lang="en-US" sz="2800" b="1" dirty="0" smtClean="0">
                <a:solidFill>
                  <a:srgbClr val="FFFF00"/>
                </a:solidFill>
              </a:rPr>
              <a:t>Enhanced Wastewater Treatment</a:t>
            </a:r>
          </a:p>
          <a:p>
            <a:pPr>
              <a:buFont typeface="Wingdings" pitchFamily="2" charset="2"/>
              <a:buChar char="Ø"/>
            </a:pPr>
            <a:endParaRPr lang="en-US" sz="2800" b="1" dirty="0" smtClean="0">
              <a:solidFill>
                <a:srgbClr val="FFFF00"/>
              </a:solidFill>
            </a:endParaRPr>
          </a:p>
          <a:p>
            <a:pPr>
              <a:buFont typeface="Wingdings" pitchFamily="2" charset="2"/>
              <a:buChar char="Ø"/>
            </a:pPr>
            <a:r>
              <a:rPr lang="en-US" sz="2800" b="1" dirty="0" smtClean="0">
                <a:solidFill>
                  <a:srgbClr val="FFFF00"/>
                </a:solidFill>
              </a:rPr>
              <a:t>Storm Water Runoff Control &amp; Treatment</a:t>
            </a:r>
          </a:p>
          <a:p>
            <a:pPr>
              <a:buFont typeface="Wingdings" pitchFamily="2" charset="2"/>
              <a:buChar char="Ø"/>
            </a:pPr>
            <a:endParaRPr lang="en-US" sz="2800" b="1" dirty="0" smtClean="0">
              <a:solidFill>
                <a:srgbClr val="FFFF00"/>
              </a:solidFill>
            </a:endParaRPr>
          </a:p>
          <a:p>
            <a:pPr>
              <a:buFont typeface="Wingdings" pitchFamily="2" charset="2"/>
              <a:buChar char="Ø"/>
            </a:pPr>
            <a:r>
              <a:rPr lang="en-US" sz="2800" b="1" dirty="0" smtClean="0">
                <a:solidFill>
                  <a:srgbClr val="FFFF00"/>
                </a:solidFill>
              </a:rPr>
              <a:t>Flushing Enhancements</a:t>
            </a:r>
          </a:p>
          <a:p>
            <a:pPr>
              <a:buFont typeface="Wingdings" pitchFamily="2" charset="2"/>
              <a:buChar char="Ø"/>
            </a:pPr>
            <a:endParaRPr lang="en-US" sz="2800" b="1" dirty="0" smtClean="0">
              <a:solidFill>
                <a:srgbClr val="FFFF00"/>
              </a:solidFill>
            </a:endParaRPr>
          </a:p>
          <a:p>
            <a:pPr>
              <a:buFont typeface="Wingdings" pitchFamily="2" charset="2"/>
              <a:buChar char="Ø"/>
            </a:pPr>
            <a:r>
              <a:rPr lang="en-US" sz="2800" b="1" dirty="0" smtClean="0">
                <a:solidFill>
                  <a:srgbClr val="FFFF00"/>
                </a:solidFill>
              </a:rPr>
              <a:t>Enhanced Nitrogen Attenuation</a:t>
            </a:r>
          </a:p>
          <a:p>
            <a:pPr>
              <a:buFont typeface="Wingdings" pitchFamily="2" charset="2"/>
              <a:buChar char="Ø"/>
            </a:pPr>
            <a:endParaRPr lang="en-US" sz="2800" b="1" dirty="0" smtClean="0">
              <a:solidFill>
                <a:srgbClr val="FFFF00"/>
              </a:solidFill>
            </a:endParaRPr>
          </a:p>
          <a:p>
            <a:pPr>
              <a:buFont typeface="Wingdings" pitchFamily="2" charset="2"/>
              <a:buChar char="Ø"/>
            </a:pPr>
            <a:r>
              <a:rPr lang="en-US" sz="2800" b="1" dirty="0" smtClean="0">
                <a:solidFill>
                  <a:srgbClr val="FFFF00"/>
                </a:solidFill>
              </a:rPr>
              <a:t>Permeable Reactive Barriers</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4" name="Rectangle 2"/>
          <p:cNvSpPr>
            <a:spLocks noGrp="1" noChangeArrowheads="1"/>
          </p:cNvSpPr>
          <p:nvPr>
            <p:ph type="title"/>
          </p:nvPr>
        </p:nvSpPr>
        <p:spPr>
          <a:xfrm>
            <a:off x="381000" y="228600"/>
            <a:ext cx="8305800" cy="1189038"/>
          </a:xfrm>
        </p:spPr>
        <p:txBody>
          <a:bodyPr>
            <a:normAutofit/>
          </a:bodyPr>
          <a:lstStyle/>
          <a:p>
            <a:r>
              <a:rPr lang="en-US" sz="4000" b="1" dirty="0" smtClean="0">
                <a:solidFill>
                  <a:srgbClr val="FFFF00"/>
                </a:solidFill>
                <a:latin typeface="Arial Rounded MT Bold" pitchFamily="34" charset="0"/>
              </a:rPr>
              <a:t>Planning Approaches</a:t>
            </a:r>
            <a:endParaRPr lang="en-US" sz="4000" b="1" dirty="0">
              <a:solidFill>
                <a:srgbClr val="FFFF00"/>
              </a:solidFill>
              <a:latin typeface="Arial Rounded MT Bold" pitchFamily="34" charset="0"/>
            </a:endParaRPr>
          </a:p>
        </p:txBody>
      </p:sp>
      <p:sp>
        <p:nvSpPr>
          <p:cNvPr id="33795" name="Rectangle 3"/>
          <p:cNvSpPr>
            <a:spLocks noGrp="1" noChangeArrowheads="1"/>
          </p:cNvSpPr>
          <p:nvPr>
            <p:ph idx="1"/>
          </p:nvPr>
        </p:nvSpPr>
        <p:spPr>
          <a:xfrm>
            <a:off x="381000" y="1295400"/>
            <a:ext cx="8763000" cy="5334000"/>
          </a:xfrm>
        </p:spPr>
        <p:txBody>
          <a:bodyPr anchor="ctr"/>
          <a:lstStyle/>
          <a:p>
            <a:pPr>
              <a:buNone/>
            </a:pPr>
            <a:r>
              <a:rPr lang="en-US" b="1" dirty="0">
                <a:solidFill>
                  <a:srgbClr val="FFFF00"/>
                </a:solidFill>
                <a:latin typeface="Arial Rounded MT Bold" pitchFamily="34" charset="0"/>
              </a:rPr>
              <a:t>Local Zoning (guided development)</a:t>
            </a:r>
          </a:p>
          <a:p>
            <a:pPr>
              <a:buFont typeface="Wingdings" pitchFamily="2" charset="2"/>
              <a:buChar char="Ø"/>
            </a:pPr>
            <a:r>
              <a:rPr lang="en-US" sz="2800" b="1" dirty="0" smtClean="0">
                <a:solidFill>
                  <a:srgbClr val="FFFF00"/>
                </a:solidFill>
                <a:latin typeface="Arial Rounded MT Bold" pitchFamily="34" charset="0"/>
              </a:rPr>
              <a:t>Bylaws</a:t>
            </a:r>
          </a:p>
          <a:p>
            <a:pPr>
              <a:buFont typeface="Wingdings" pitchFamily="2" charset="2"/>
              <a:buChar char="Ø"/>
            </a:pPr>
            <a:endParaRPr lang="en-US" sz="2800" b="1" dirty="0">
              <a:solidFill>
                <a:srgbClr val="FFFF00"/>
              </a:solidFill>
              <a:latin typeface="Arial Rounded MT Bold" pitchFamily="34" charset="0"/>
            </a:endParaRPr>
          </a:p>
          <a:p>
            <a:pPr>
              <a:buNone/>
            </a:pPr>
            <a:r>
              <a:rPr lang="en-US" b="1" dirty="0" smtClean="0">
                <a:solidFill>
                  <a:srgbClr val="FFFF00"/>
                </a:solidFill>
                <a:latin typeface="Arial Rounded MT Bold" pitchFamily="34" charset="0"/>
              </a:rPr>
              <a:t>Financing Opportunities </a:t>
            </a:r>
          </a:p>
          <a:p>
            <a:pPr>
              <a:buFont typeface="Wingdings" pitchFamily="2" charset="2"/>
              <a:buChar char="Ø"/>
            </a:pPr>
            <a:r>
              <a:rPr lang="en-US" sz="2800" b="1" dirty="0" smtClean="0">
                <a:solidFill>
                  <a:srgbClr val="FFFF00"/>
                </a:solidFill>
                <a:latin typeface="Arial Rounded MT Bold" pitchFamily="34" charset="0"/>
              </a:rPr>
              <a:t>State </a:t>
            </a:r>
            <a:r>
              <a:rPr lang="en-US" sz="2800" b="1" dirty="0">
                <a:solidFill>
                  <a:srgbClr val="FFFF00"/>
                </a:solidFill>
                <a:latin typeface="Arial Rounded MT Bold" pitchFamily="34" charset="0"/>
              </a:rPr>
              <a:t>Revolving Fund (SRF) can cover </a:t>
            </a:r>
            <a:r>
              <a:rPr lang="en-US" sz="2800" b="1" dirty="0" smtClean="0">
                <a:solidFill>
                  <a:srgbClr val="FFFF00"/>
                </a:solidFill>
                <a:latin typeface="Arial Rounded MT Bold" pitchFamily="34" charset="0"/>
              </a:rPr>
              <a:t>planning </a:t>
            </a:r>
            <a:r>
              <a:rPr lang="en-US" sz="2800" b="1" dirty="0">
                <a:solidFill>
                  <a:srgbClr val="FFFF00"/>
                </a:solidFill>
                <a:latin typeface="Arial Rounded MT Bold" pitchFamily="34" charset="0"/>
              </a:rPr>
              <a:t>&amp; </a:t>
            </a:r>
            <a:r>
              <a:rPr lang="en-US" sz="2800" b="1" dirty="0" smtClean="0">
                <a:solidFill>
                  <a:srgbClr val="FFFF00"/>
                </a:solidFill>
                <a:latin typeface="Arial Rounded MT Bold" pitchFamily="34" charset="0"/>
              </a:rPr>
              <a:t>construction</a:t>
            </a:r>
            <a:endParaRPr lang="en-US" sz="2800" b="1" dirty="0">
              <a:solidFill>
                <a:srgbClr val="FFFF00"/>
              </a:solidFill>
              <a:latin typeface="Arial Rounded MT Bold" pitchFamily="34" charset="0"/>
            </a:endParaRPr>
          </a:p>
          <a:p>
            <a:pPr>
              <a:buFont typeface="Wingdings" pitchFamily="2" charset="2"/>
              <a:buChar char="Ø"/>
            </a:pPr>
            <a:r>
              <a:rPr lang="en-US" sz="2800" b="1" dirty="0" smtClean="0">
                <a:solidFill>
                  <a:srgbClr val="FFFF00"/>
                </a:solidFill>
                <a:latin typeface="Arial Rounded MT Bold" pitchFamily="34" charset="0"/>
              </a:rPr>
              <a:t>USDA </a:t>
            </a:r>
            <a:r>
              <a:rPr lang="en-US" sz="2800" b="1" dirty="0">
                <a:solidFill>
                  <a:srgbClr val="FFFF00"/>
                </a:solidFill>
                <a:latin typeface="Arial Rounded MT Bold" pitchFamily="34" charset="0"/>
              </a:rPr>
              <a:t>Rural Development </a:t>
            </a:r>
            <a:r>
              <a:rPr lang="en-US" sz="2800" b="1" dirty="0" smtClean="0">
                <a:solidFill>
                  <a:srgbClr val="FFFF00"/>
                </a:solidFill>
                <a:latin typeface="Arial Rounded MT Bold" pitchFamily="34" charset="0"/>
              </a:rPr>
              <a:t>Grants</a:t>
            </a:r>
            <a:endParaRPr lang="en-US" sz="2800" b="1" dirty="0">
              <a:solidFill>
                <a:srgbClr val="FFFF00"/>
              </a:solidFill>
              <a:latin typeface="Arial Rounded MT Bold" pitchFamily="34" charset="0"/>
            </a:endParaRPr>
          </a:p>
          <a:p>
            <a:pPr>
              <a:buFont typeface="Wingdings" pitchFamily="2" charset="2"/>
              <a:buChar char="Ø"/>
            </a:pPr>
            <a:r>
              <a:rPr lang="en-US" sz="2800" b="1" dirty="0">
                <a:solidFill>
                  <a:srgbClr val="FFFF00"/>
                </a:solidFill>
                <a:latin typeface="Arial Rounded MT Bold" pitchFamily="34" charset="0"/>
              </a:rPr>
              <a:t>SRF Points for a Wastewater Management District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3000"/>
                    </a14:imgEffect>
                    <a14:imgEffect>
                      <a14:saturation sat="108000"/>
                    </a14:imgEffect>
                    <a14:imgEffect>
                      <a14:brightnessContrast bright="40000" contrast="-23000"/>
                    </a14:imgEffect>
                  </a14:imgLayer>
                </a14:imgProps>
              </a:ext>
            </a:extLst>
          </a:blip>
          <a:srcRect/>
          <a:stretch>
            <a:fillRect/>
          </a:stretch>
        </p:blipFill>
        <p:spPr bwMode="auto">
          <a:xfrm>
            <a:off x="0" y="28832"/>
            <a:ext cx="9144000" cy="6858000"/>
          </a:xfrm>
          <a:prstGeom prst="rect">
            <a:avLst/>
          </a:prstGeom>
          <a:noFill/>
          <a:ln w="9525">
            <a:noFill/>
            <a:miter lim="800000"/>
            <a:headEnd/>
            <a:tailEnd/>
          </a:ln>
          <a:effectLst>
            <a:glow>
              <a:schemeClr val="accent1"/>
            </a:glow>
            <a:outerShdw blurRad="50800" dist="50800" dir="5400000" algn="ctr" rotWithShape="0">
              <a:srgbClr val="000000"/>
            </a:outerShdw>
          </a:effectLst>
        </p:spPr>
      </p:pic>
      <p:sp>
        <p:nvSpPr>
          <p:cNvPr id="34818" name="Rectangle 2"/>
          <p:cNvSpPr>
            <a:spLocks noGrp="1" noChangeArrowheads="1"/>
          </p:cNvSpPr>
          <p:nvPr>
            <p:ph type="title"/>
          </p:nvPr>
        </p:nvSpPr>
        <p:spPr>
          <a:xfrm>
            <a:off x="457200" y="152400"/>
            <a:ext cx="8229600" cy="1143000"/>
          </a:xfrm>
        </p:spPr>
        <p:txBody>
          <a:bodyPr>
            <a:normAutofit fontScale="90000"/>
          </a:bodyPr>
          <a:lstStyle/>
          <a:p>
            <a:pPr>
              <a:lnSpc>
                <a:spcPct val="90000"/>
              </a:lnSpc>
            </a:pPr>
            <a:r>
              <a:rPr lang="en-US" sz="4000" b="1" dirty="0" err="1" smtClean="0">
                <a:latin typeface="Arial Rounded MT Bold" pitchFamily="34" charset="0"/>
              </a:rPr>
              <a:t>MassDEP</a:t>
            </a:r>
            <a:r>
              <a:rPr lang="en-US" sz="4000" b="1" dirty="0">
                <a:latin typeface="Arial Rounded MT Bold" pitchFamily="34" charset="0"/>
              </a:rPr>
              <a:t/>
            </a:r>
            <a:br>
              <a:rPr lang="en-US" sz="4000" b="1" dirty="0">
                <a:latin typeface="Arial Rounded MT Bold" pitchFamily="34" charset="0"/>
              </a:rPr>
            </a:br>
            <a:r>
              <a:rPr lang="en-US" sz="4000" b="1" dirty="0" smtClean="0">
                <a:latin typeface="Arial Rounded MT Bold" pitchFamily="34" charset="0"/>
              </a:rPr>
              <a:t> </a:t>
            </a:r>
            <a:r>
              <a:rPr lang="en-US" sz="4000" b="1" dirty="0">
                <a:latin typeface="Arial Rounded MT Bold" pitchFamily="34" charset="0"/>
              </a:rPr>
              <a:t>Implementation Guidance </a:t>
            </a:r>
            <a:r>
              <a:rPr lang="en-US" sz="4000" b="1" dirty="0" smtClean="0">
                <a:latin typeface="Arial Rounded MT Bold" pitchFamily="34" charset="0"/>
              </a:rPr>
              <a:t>Manual</a:t>
            </a:r>
            <a:endParaRPr lang="en-US" sz="4000" b="1" dirty="0">
              <a:latin typeface="Arial Rounded MT Bold" pitchFamily="34" charset="0"/>
            </a:endParaRPr>
          </a:p>
        </p:txBody>
      </p:sp>
      <p:sp>
        <p:nvSpPr>
          <p:cNvPr id="34819" name="Rectangle 3"/>
          <p:cNvSpPr>
            <a:spLocks noGrp="1" noChangeArrowheads="1"/>
          </p:cNvSpPr>
          <p:nvPr>
            <p:ph idx="1"/>
          </p:nvPr>
        </p:nvSpPr>
        <p:spPr>
          <a:xfrm>
            <a:off x="0" y="1295400"/>
            <a:ext cx="8991600" cy="5181600"/>
          </a:xfrm>
        </p:spPr>
        <p:txBody>
          <a:bodyPr>
            <a:normAutofit/>
          </a:bodyPr>
          <a:lstStyle/>
          <a:p>
            <a:pPr lvl="1">
              <a:lnSpc>
                <a:spcPct val="90000"/>
              </a:lnSpc>
              <a:buFont typeface="Wingdings" pitchFamily="2" charset="2"/>
              <a:buChar char="Ø"/>
            </a:pPr>
            <a:r>
              <a:rPr lang="en-US" b="1" dirty="0" smtClean="0">
                <a:latin typeface="Arial Rounded MT Bold" pitchFamily="34" charset="0"/>
              </a:rPr>
              <a:t>Companion </a:t>
            </a:r>
            <a:r>
              <a:rPr lang="en-US" b="1" dirty="0">
                <a:latin typeface="Arial Rounded MT Bold" pitchFamily="34" charset="0"/>
              </a:rPr>
              <a:t>to technical reports</a:t>
            </a:r>
          </a:p>
          <a:p>
            <a:pPr lvl="1">
              <a:lnSpc>
                <a:spcPct val="90000"/>
              </a:lnSpc>
              <a:buFont typeface="Wingdings" pitchFamily="2" charset="2"/>
              <a:buChar char="Ø"/>
            </a:pPr>
            <a:r>
              <a:rPr lang="en-US" b="1" dirty="0">
                <a:latin typeface="Arial Rounded MT Bold" pitchFamily="34" charset="0"/>
              </a:rPr>
              <a:t>Provides an overview of tools that can be used</a:t>
            </a:r>
          </a:p>
          <a:p>
            <a:pPr lvl="1">
              <a:lnSpc>
                <a:spcPct val="90000"/>
              </a:lnSpc>
              <a:buFont typeface="Wingdings" pitchFamily="2" charset="2"/>
              <a:buChar char="Ø"/>
            </a:pPr>
            <a:r>
              <a:rPr lang="en-US" b="1" dirty="0">
                <a:latin typeface="Arial Rounded MT Bold" pitchFamily="34" charset="0"/>
              </a:rPr>
              <a:t>Looks at technical and institutional </a:t>
            </a:r>
            <a:r>
              <a:rPr lang="en-US" b="1" dirty="0" smtClean="0">
                <a:latin typeface="Arial Rounded MT Bold" pitchFamily="34" charset="0"/>
              </a:rPr>
              <a:t>options</a:t>
            </a:r>
          </a:p>
          <a:p>
            <a:pPr lvl="1">
              <a:lnSpc>
                <a:spcPct val="90000"/>
              </a:lnSpc>
              <a:buFont typeface="Wingdings" pitchFamily="2" charset="2"/>
              <a:buChar char="Ø"/>
            </a:pPr>
            <a:endParaRPr lang="en-US" b="1" dirty="0">
              <a:solidFill>
                <a:schemeClr val="bg1"/>
              </a:solidFill>
              <a:latin typeface="Arial Rounded MT Bold" pitchFamily="34" charset="0"/>
            </a:endParaRPr>
          </a:p>
          <a:p>
            <a:pPr>
              <a:lnSpc>
                <a:spcPct val="90000"/>
              </a:lnSpc>
              <a:buNone/>
            </a:pPr>
            <a:r>
              <a:rPr lang="en-US" sz="2800" dirty="0">
                <a:solidFill>
                  <a:schemeClr val="bg1"/>
                </a:solidFill>
              </a:rPr>
              <a:t>	</a:t>
            </a:r>
            <a:endParaRPr lang="en-US" sz="4400" dirty="0">
              <a:solidFill>
                <a:schemeClr val="bg2"/>
              </a:solidFill>
            </a:endParaRPr>
          </a:p>
        </p:txBody>
      </p:sp>
      <p:sp>
        <p:nvSpPr>
          <p:cNvPr id="4" name="Slide Number Placeholder 5"/>
          <p:cNvSpPr>
            <a:spLocks noGrp="1"/>
          </p:cNvSpPr>
          <p:nvPr>
            <p:ph type="sldNum" sz="quarter" idx="12"/>
          </p:nvPr>
        </p:nvSpPr>
        <p:spPr/>
        <p:txBody>
          <a:bodyPr/>
          <a:lstStyle/>
          <a:p>
            <a:fld id="{A57A8FDD-FD91-4338-B006-5F5D9E4FBA3F}" type="slidenum">
              <a:rPr lang="en-US"/>
              <a:pPr/>
              <a:t>29</a:t>
            </a:fld>
            <a:endParaRPr lang="en-US"/>
          </a:p>
        </p:txBody>
      </p:sp>
      <p:sp>
        <p:nvSpPr>
          <p:cNvPr id="2" name="TextBox 1"/>
          <p:cNvSpPr txBox="1"/>
          <p:nvPr/>
        </p:nvSpPr>
        <p:spPr>
          <a:xfrm>
            <a:off x="762000" y="3994327"/>
            <a:ext cx="7924800" cy="830997"/>
          </a:xfrm>
          <a:prstGeom prst="rect">
            <a:avLst/>
          </a:prstGeom>
          <a:solidFill>
            <a:schemeClr val="bg1"/>
          </a:solidFill>
        </p:spPr>
        <p:txBody>
          <a:bodyPr wrap="square" rtlCol="0">
            <a:spAutoFit/>
          </a:bodyPr>
          <a:lstStyle/>
          <a:p>
            <a:pPr lvl="0">
              <a:spcBef>
                <a:spcPct val="30000"/>
              </a:spcBef>
            </a:pPr>
            <a:r>
              <a:rPr lang="en-US" sz="2400" b="1" dirty="0">
                <a:solidFill>
                  <a:srgbClr val="000000"/>
                </a:solidFill>
                <a:latin typeface="Arial" charset="0"/>
              </a:rPr>
              <a:t>https://www.mass.gov/guides/the-basics-of-total-maximum-daily-loads-tmdls#tmdls-and-permitting</a:t>
            </a:r>
          </a:p>
        </p:txBody>
      </p:sp>
      <p:sp>
        <p:nvSpPr>
          <p:cNvPr id="3" name="TextBox 2"/>
          <p:cNvSpPr txBox="1"/>
          <p:nvPr/>
        </p:nvSpPr>
        <p:spPr>
          <a:xfrm>
            <a:off x="876300" y="5638800"/>
            <a:ext cx="7696200" cy="830997"/>
          </a:xfrm>
          <a:prstGeom prst="rect">
            <a:avLst/>
          </a:prstGeom>
          <a:solidFill>
            <a:schemeClr val="bg1"/>
          </a:solidFill>
        </p:spPr>
        <p:txBody>
          <a:bodyPr wrap="square" rtlCol="0">
            <a:spAutoFit/>
          </a:bodyPr>
          <a:lstStyle/>
          <a:p>
            <a:r>
              <a:rPr lang="en-US" sz="2400" dirty="0"/>
              <a:t>https://www.mass.gov/files/documents/2019/02/21/chilmark-pond-draft-tmdl-2019-03.pdf</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cstate="print"/>
          <a:srcRect/>
          <a:stretch>
            <a:fillRect/>
          </a:stretch>
        </p:blipFill>
        <p:spPr bwMode="auto">
          <a:xfrm>
            <a:off x="15240" y="-15240"/>
            <a:ext cx="9144000" cy="68580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C79B207C-9AB7-4A42-BF05-3FB92004A0E3}" type="slidenum">
              <a:rPr lang="en-US" smtClean="0"/>
              <a:pPr/>
              <a:t>3</a:t>
            </a:fld>
            <a:endParaRPr lang="en-US"/>
          </a:p>
        </p:txBody>
      </p:sp>
      <p:sp>
        <p:nvSpPr>
          <p:cNvPr id="4" name="Rectangle 2"/>
          <p:cNvSpPr txBox="1">
            <a:spLocks noChangeArrowheads="1"/>
          </p:cNvSpPr>
          <p:nvPr/>
        </p:nvSpPr>
        <p:spPr>
          <a:xfrm>
            <a:off x="457200" y="274638"/>
            <a:ext cx="8229600" cy="1143000"/>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uLnTx/>
                <a:uFillTx/>
                <a:latin typeface="Arial Rounded MT Bold" pitchFamily="34" charset="0"/>
                <a:ea typeface="+mj-ea"/>
                <a:cs typeface="+mj-cs"/>
              </a:rPr>
              <a:t>Information Sources and Participants</a:t>
            </a:r>
            <a:endParaRPr kumimoji="0" lang="en-US" sz="4000" b="1" i="0" u="none" strike="noStrike" kern="1200" cap="none" spc="0" normalizeH="0" baseline="0" noProof="0" dirty="0">
              <a:ln>
                <a:noFill/>
              </a:ln>
              <a:uLnTx/>
              <a:uFillTx/>
              <a:latin typeface="Arial Rounded MT Bold" pitchFamily="34" charset="0"/>
              <a:ea typeface="+mj-ea"/>
              <a:cs typeface="+mj-cs"/>
            </a:endParaRPr>
          </a:p>
        </p:txBody>
      </p:sp>
      <p:sp>
        <p:nvSpPr>
          <p:cNvPr id="5" name="Rectangle 3"/>
          <p:cNvSpPr txBox="1">
            <a:spLocks noChangeArrowheads="1"/>
          </p:cNvSpPr>
          <p:nvPr/>
        </p:nvSpPr>
        <p:spPr>
          <a:xfrm>
            <a:off x="1066800" y="1752600"/>
            <a:ext cx="6781800" cy="4343400"/>
          </a:xfrm>
          <a:prstGeom prst="rect">
            <a:avLst/>
          </a:prstGeom>
          <a:solidFill>
            <a:schemeClr val="bg1"/>
          </a:solidFill>
        </p:spPr>
        <p:txBody>
          <a:bodyPr/>
          <a:lstStyle/>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Town of Chilmark</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UMASS Dartmouth School of Marine Science &amp; Technology (SMAST)</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Applied Coastal Research </a:t>
            </a:r>
          </a:p>
          <a:p>
            <a:pPr marR="0" lvl="0" defTabSz="914400" rtl="0" eaLnBrk="1" fontAlgn="auto" latinLnBrk="0" hangingPunct="1">
              <a:lnSpc>
                <a:spcPct val="80000"/>
              </a:lnSpc>
              <a:spcBef>
                <a:spcPct val="20000"/>
              </a:spcBef>
              <a:spcAft>
                <a:spcPts val="0"/>
              </a:spcAft>
              <a:buClrTx/>
              <a:buSzTx/>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and Engineering, Inc.</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Martha’s Vineyard Commission</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USGS</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US EPA</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uLnTx/>
                <a:uFillTx/>
                <a:latin typeface="Arial Rounded MT Bold" pitchFamily="34" charset="0"/>
                <a:ea typeface="+mn-ea"/>
                <a:cs typeface="+mn-cs"/>
              </a:rPr>
              <a:t>MA Division of Marine Fisheries</a:t>
            </a:r>
          </a:p>
          <a:p>
            <a:pPr marL="342900" marR="0" lvl="0" indent="-342900"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err="1" smtClean="0">
                <a:ln>
                  <a:noFill/>
                </a:ln>
                <a:uLnTx/>
                <a:uFillTx/>
                <a:latin typeface="Arial Rounded MT Bold" pitchFamily="34" charset="0"/>
                <a:ea typeface="+mn-ea"/>
                <a:cs typeface="+mn-cs"/>
              </a:rPr>
              <a:t>MassDEP</a:t>
            </a:r>
            <a:endParaRPr kumimoji="0" lang="en-US" sz="2800" b="1" i="0" u="none" strike="noStrike" kern="1200" cap="none" spc="0" normalizeH="0" baseline="0" noProof="0" dirty="0">
              <a:ln>
                <a:noFill/>
              </a:ln>
              <a:uLnTx/>
              <a:uFillTx/>
              <a:latin typeface="Arial Rounded MT Bold" pitchFamily="34" charset="0"/>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3800"/>
            <a:ext cx="9144000" cy="1198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79B207C-9AB7-4A42-BF05-3FB92004A0E3}" type="slidenum">
              <a:rPr lang="en-US" smtClean="0"/>
              <a:pPr/>
              <a:t>30</a:t>
            </a:fld>
            <a:endParaRPr lang="en-US"/>
          </a:p>
        </p:txBody>
      </p:sp>
      <p:sp>
        <p:nvSpPr>
          <p:cNvPr id="4" name="Rectangle 3"/>
          <p:cNvSpPr/>
          <p:nvPr/>
        </p:nvSpPr>
        <p:spPr>
          <a:xfrm>
            <a:off x="0" y="685800"/>
            <a:ext cx="6660157" cy="646331"/>
          </a:xfrm>
          <a:prstGeom prst="rect">
            <a:avLst/>
          </a:prstGeom>
        </p:spPr>
        <p:txBody>
          <a:bodyPr wrap="none">
            <a:spAutoFit/>
          </a:bodyPr>
          <a:lstStyle/>
          <a:p>
            <a:pPr algn="ctr"/>
            <a:r>
              <a:rPr lang="en-US" sz="3600" b="1" dirty="0" smtClean="0">
                <a:solidFill>
                  <a:srgbClr val="FFFF99"/>
                </a:solidFill>
              </a:rPr>
              <a:t>Where Do We Go From Here?</a:t>
            </a:r>
            <a:endParaRPr lang="en-US" sz="3600" dirty="0">
              <a:solidFill>
                <a:srgbClr val="FFFF99"/>
              </a:solidFill>
            </a:endParaRPr>
          </a:p>
        </p:txBody>
      </p:sp>
      <p:sp>
        <p:nvSpPr>
          <p:cNvPr id="5" name="Rectangle 4"/>
          <p:cNvSpPr/>
          <p:nvPr/>
        </p:nvSpPr>
        <p:spPr>
          <a:xfrm>
            <a:off x="228600" y="1524000"/>
            <a:ext cx="8686800" cy="4401205"/>
          </a:xfrm>
          <a:prstGeom prst="rect">
            <a:avLst/>
          </a:prstGeom>
        </p:spPr>
        <p:txBody>
          <a:bodyPr wrap="square">
            <a:spAutoFit/>
          </a:bodyPr>
          <a:lstStyle/>
          <a:p>
            <a:pPr>
              <a:buFont typeface="Wingdings" pitchFamily="2" charset="2"/>
              <a:buChar char="Ø"/>
            </a:pPr>
            <a:r>
              <a:rPr lang="en-US" sz="2800" b="1" dirty="0" smtClean="0">
                <a:solidFill>
                  <a:srgbClr val="FFFF99"/>
                </a:solidFill>
              </a:rPr>
              <a:t>Public/Towns: Submit  comments to DEP on draft TMDLs by May 3, 2019</a:t>
            </a:r>
          </a:p>
          <a:p>
            <a:pPr>
              <a:buFont typeface="Wingdings" pitchFamily="2" charset="2"/>
              <a:buChar char="Ø"/>
            </a:pPr>
            <a:endParaRPr lang="en-US" sz="2800" b="1" dirty="0" smtClean="0">
              <a:solidFill>
                <a:srgbClr val="FFFF99"/>
              </a:solidFill>
            </a:endParaRPr>
          </a:p>
          <a:p>
            <a:pPr>
              <a:buFont typeface="Wingdings" pitchFamily="2" charset="2"/>
              <a:buChar char="Ø"/>
            </a:pPr>
            <a:r>
              <a:rPr lang="en-US" sz="2800" b="1" dirty="0" smtClean="0">
                <a:solidFill>
                  <a:srgbClr val="FFFF99"/>
                </a:solidFill>
              </a:rPr>
              <a:t>DEP: Revise TMDL Document </a:t>
            </a:r>
          </a:p>
          <a:p>
            <a:pPr lvl="1"/>
            <a:r>
              <a:rPr lang="en-US" sz="2800" b="1" dirty="0">
                <a:solidFill>
                  <a:srgbClr val="FFFF99"/>
                </a:solidFill>
              </a:rPr>
              <a:t> </a:t>
            </a:r>
            <a:r>
              <a:rPr lang="en-US" sz="2800" b="1" dirty="0" smtClean="0">
                <a:solidFill>
                  <a:srgbClr val="FFFF99"/>
                </a:solidFill>
              </a:rPr>
              <a:t>        (based on public input)</a:t>
            </a:r>
          </a:p>
          <a:p>
            <a:pPr>
              <a:buFont typeface="Wingdings" pitchFamily="2" charset="2"/>
              <a:buChar char="Ø"/>
            </a:pPr>
            <a:endParaRPr lang="en-US" sz="2800" b="1" dirty="0" smtClean="0">
              <a:solidFill>
                <a:srgbClr val="FFFF99"/>
              </a:solidFill>
            </a:endParaRPr>
          </a:p>
          <a:p>
            <a:pPr>
              <a:buFont typeface="Wingdings" pitchFamily="2" charset="2"/>
              <a:buChar char="Ø"/>
            </a:pPr>
            <a:r>
              <a:rPr lang="en-US" sz="2800" b="1" dirty="0" smtClean="0">
                <a:solidFill>
                  <a:srgbClr val="FFFF99"/>
                </a:solidFill>
              </a:rPr>
              <a:t>DEP: Submit TMDL to EPA</a:t>
            </a:r>
          </a:p>
          <a:p>
            <a:pPr>
              <a:buFont typeface="Wingdings" pitchFamily="2" charset="2"/>
              <a:buChar char="Ø"/>
            </a:pPr>
            <a:endParaRPr lang="en-US" sz="2800" b="1" dirty="0" smtClean="0">
              <a:solidFill>
                <a:srgbClr val="FFFF99"/>
              </a:solidFill>
            </a:endParaRPr>
          </a:p>
          <a:p>
            <a:pPr>
              <a:buFont typeface="Wingdings" pitchFamily="2" charset="2"/>
              <a:buChar char="Ø"/>
            </a:pPr>
            <a:r>
              <a:rPr lang="en-US" sz="2800" b="1" dirty="0" smtClean="0">
                <a:solidFill>
                  <a:srgbClr val="FFFF99"/>
                </a:solidFill>
              </a:rPr>
              <a:t>Towns: Continue Comprehensive Water 			        Resources Management Planning</a:t>
            </a:r>
            <a:endParaRPr lang="en-US" sz="2800" b="1" dirty="0">
              <a:solidFill>
                <a:srgbClr val="FFFF9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5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9762"/>
          </a:xfrm>
          <a:effectLst>
            <a:outerShdw dist="35921" dir="2700000" algn="ctr" rotWithShape="0">
              <a:schemeClr val="tx1"/>
            </a:outerShdw>
          </a:effectLst>
        </p:spPr>
        <p:txBody>
          <a:bodyPr>
            <a:normAutofit fontScale="90000"/>
          </a:bodyPr>
          <a:lstStyle/>
          <a:p>
            <a:r>
              <a:rPr lang="en-US" sz="4000" b="1" dirty="0">
                <a:solidFill>
                  <a:srgbClr val="FFFF99"/>
                </a:solidFill>
                <a:latin typeface="Arial Rounded MT Bold" pitchFamily="34" charset="0"/>
              </a:rPr>
              <a:t>Questions/Comments on </a:t>
            </a:r>
            <a:r>
              <a:rPr lang="en-US" sz="4000" b="1" dirty="0" smtClean="0">
                <a:solidFill>
                  <a:srgbClr val="FFFF99"/>
                </a:solidFill>
                <a:latin typeface="Arial Rounded MT Bold" pitchFamily="34" charset="0"/>
              </a:rPr>
              <a:t>TMDLs</a:t>
            </a:r>
            <a:endParaRPr lang="en-US" sz="4000" b="1" dirty="0">
              <a:solidFill>
                <a:srgbClr val="FFFF99"/>
              </a:solidFill>
              <a:latin typeface="Arial Rounded MT Bold" pitchFamily="34" charset="0"/>
            </a:endParaRPr>
          </a:p>
        </p:txBody>
      </p:sp>
      <p:sp>
        <p:nvSpPr>
          <p:cNvPr id="5" name="Slide Number Placeholder 5"/>
          <p:cNvSpPr>
            <a:spLocks noGrp="1"/>
          </p:cNvSpPr>
          <p:nvPr>
            <p:ph type="sldNum" sz="quarter" idx="12"/>
          </p:nvPr>
        </p:nvSpPr>
        <p:spPr/>
        <p:txBody>
          <a:bodyPr/>
          <a:lstStyle/>
          <a:p>
            <a:fld id="{0D06D34C-4582-4DC2-A09E-5543D918CE74}" type="slidenum">
              <a:rPr lang="en-US"/>
              <a:pPr/>
              <a:t>31</a:t>
            </a:fld>
            <a:endParaRPr lang="en-US"/>
          </a:p>
        </p:txBody>
      </p:sp>
      <p:sp>
        <p:nvSpPr>
          <p:cNvPr id="39940" name="Text Box 4"/>
          <p:cNvSpPr txBox="1">
            <a:spLocks noChangeArrowheads="1"/>
          </p:cNvSpPr>
          <p:nvPr/>
        </p:nvSpPr>
        <p:spPr bwMode="auto">
          <a:xfrm>
            <a:off x="304800" y="1066800"/>
            <a:ext cx="8610600" cy="1477328"/>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FFFF99"/>
                </a:solidFill>
                <a:effectLst>
                  <a:outerShdw blurRad="38100" dist="38100" dir="2700000" algn="tl">
                    <a:srgbClr val="000000">
                      <a:alpha val="43137"/>
                    </a:srgbClr>
                  </a:outerShdw>
                </a:effectLst>
                <a:latin typeface="Arial" charset="0"/>
              </a:rPr>
              <a:t>Written comments due by Friday, </a:t>
            </a:r>
          </a:p>
          <a:p>
            <a:pPr algn="ctr">
              <a:spcBef>
                <a:spcPct val="50000"/>
              </a:spcBef>
            </a:pPr>
            <a:r>
              <a:rPr lang="en-US" sz="3600" b="1" i="1" dirty="0" smtClean="0">
                <a:solidFill>
                  <a:srgbClr val="FFFF99"/>
                </a:solidFill>
                <a:effectLst>
                  <a:outerShdw blurRad="38100" dist="38100" dir="2700000" algn="tl">
                    <a:srgbClr val="000000">
                      <a:alpha val="43137"/>
                    </a:srgbClr>
                  </a:outerShdw>
                </a:effectLst>
                <a:latin typeface="Arial" charset="0"/>
              </a:rPr>
              <a:t>May 3, 2019 at </a:t>
            </a:r>
            <a:r>
              <a:rPr lang="en-US" sz="3600" b="1" i="1" dirty="0">
                <a:solidFill>
                  <a:srgbClr val="FFFF99"/>
                </a:solidFill>
                <a:effectLst>
                  <a:outerShdw blurRad="38100" dist="38100" dir="2700000" algn="tl">
                    <a:srgbClr val="000000">
                      <a:alpha val="43137"/>
                    </a:srgbClr>
                  </a:outerShdw>
                </a:effectLst>
                <a:latin typeface="Arial" charset="0"/>
              </a:rPr>
              <a:t>5:00 pm</a:t>
            </a:r>
          </a:p>
        </p:txBody>
      </p:sp>
      <p:sp>
        <p:nvSpPr>
          <p:cNvPr id="6" name="TextBox 5"/>
          <p:cNvSpPr txBox="1"/>
          <p:nvPr/>
        </p:nvSpPr>
        <p:spPr>
          <a:xfrm>
            <a:off x="914400" y="2209800"/>
            <a:ext cx="7467600" cy="3970318"/>
          </a:xfrm>
          <a:prstGeom prst="rect">
            <a:avLst/>
          </a:prstGeom>
          <a:noFill/>
        </p:spPr>
        <p:txBody>
          <a:bodyPr wrap="square" rtlCol="0">
            <a:spAutoFit/>
          </a:bodyPr>
          <a:lstStyle/>
          <a:p>
            <a:pPr algn="ctr"/>
            <a:endParaRPr lang="en-US" sz="2800" dirty="0" smtClean="0">
              <a:solidFill>
                <a:srgbClr val="FFFF99"/>
              </a:solidFill>
              <a:effectLst>
                <a:outerShdw blurRad="38100" dist="38100" dir="2700000" algn="tl">
                  <a:srgbClr val="000000">
                    <a:alpha val="43137"/>
                  </a:srgbClr>
                </a:outerShdw>
              </a:effectLst>
            </a:endParaRPr>
          </a:p>
          <a:p>
            <a:pPr algn="ctr"/>
            <a:r>
              <a:rPr lang="en-US" sz="2800" dirty="0" smtClean="0">
                <a:solidFill>
                  <a:srgbClr val="FFFF99"/>
                </a:solidFill>
                <a:effectLst>
                  <a:outerShdw blurRad="38100" dist="38100" dir="2700000" algn="tl">
                    <a:srgbClr val="000000">
                      <a:alpha val="43137"/>
                    </a:srgbClr>
                  </a:outerShdw>
                </a:effectLst>
              </a:rPr>
              <a:t>Send to:</a:t>
            </a:r>
          </a:p>
          <a:p>
            <a:pPr algn="ctr"/>
            <a:r>
              <a:rPr lang="en-US" sz="2800" dirty="0" err="1" smtClean="0">
                <a:solidFill>
                  <a:srgbClr val="FFFF99"/>
                </a:solidFill>
                <a:effectLst>
                  <a:outerShdw blurRad="38100" dist="38100" dir="2700000" algn="tl">
                    <a:srgbClr val="000000">
                      <a:alpha val="43137"/>
                    </a:srgbClr>
                  </a:outerShdw>
                </a:effectLst>
              </a:rPr>
              <a:t>barbara.kickham</a:t>
            </a:r>
            <a:r>
              <a:rPr lang="en-US" sz="2800" dirty="0" smtClean="0">
                <a:solidFill>
                  <a:srgbClr val="FFFF99"/>
                </a:solidFill>
                <a:effectLst>
                  <a:outerShdw blurRad="38100" dist="38100" dir="2700000" algn="tl">
                    <a:srgbClr val="000000">
                      <a:alpha val="43137"/>
                    </a:srgbClr>
                  </a:outerShdw>
                </a:effectLst>
              </a:rPr>
              <a:t> @mass.gov</a:t>
            </a:r>
          </a:p>
          <a:p>
            <a:pPr algn="ctr"/>
            <a:endParaRPr lang="en-US" sz="2800" dirty="0" smtClean="0">
              <a:solidFill>
                <a:srgbClr val="FFFF99"/>
              </a:solidFill>
              <a:effectLst>
                <a:outerShdw blurRad="38100" dist="38100" dir="2700000" algn="tl">
                  <a:srgbClr val="000000">
                    <a:alpha val="43137"/>
                  </a:srgbClr>
                </a:outerShdw>
              </a:effectLst>
            </a:endParaRPr>
          </a:p>
          <a:p>
            <a:pPr algn="ctr"/>
            <a:r>
              <a:rPr lang="en-US" sz="2800" dirty="0" err="1" smtClean="0">
                <a:solidFill>
                  <a:srgbClr val="FFFF99"/>
                </a:solidFill>
                <a:effectLst>
                  <a:outerShdw blurRad="38100" dist="38100" dir="2700000" algn="tl">
                    <a:srgbClr val="000000">
                      <a:alpha val="43137"/>
                    </a:srgbClr>
                  </a:outerShdw>
                </a:effectLst>
              </a:rPr>
              <a:t>MassDEP</a:t>
            </a:r>
            <a:endParaRPr lang="en-US" sz="2800" dirty="0" smtClean="0">
              <a:solidFill>
                <a:srgbClr val="FFFF99"/>
              </a:solidFill>
              <a:effectLst>
                <a:outerShdw blurRad="38100" dist="38100" dir="2700000" algn="tl">
                  <a:srgbClr val="000000">
                    <a:alpha val="43137"/>
                  </a:srgbClr>
                </a:outerShdw>
              </a:effectLst>
            </a:endParaRPr>
          </a:p>
          <a:p>
            <a:pPr algn="ctr"/>
            <a:r>
              <a:rPr lang="en-US" sz="2800" dirty="0" smtClean="0">
                <a:solidFill>
                  <a:srgbClr val="FFFF99"/>
                </a:solidFill>
                <a:effectLst>
                  <a:outerShdw blurRad="38100" dist="38100" dir="2700000" algn="tl">
                    <a:srgbClr val="000000">
                      <a:alpha val="43137"/>
                    </a:srgbClr>
                  </a:outerShdw>
                </a:effectLst>
              </a:rPr>
              <a:t>Division of Watershed Management</a:t>
            </a:r>
          </a:p>
          <a:p>
            <a:pPr algn="ctr"/>
            <a:r>
              <a:rPr lang="en-US" sz="2800" dirty="0" smtClean="0">
                <a:solidFill>
                  <a:srgbClr val="FFFF99"/>
                </a:solidFill>
                <a:effectLst>
                  <a:outerShdw blurRad="38100" dist="38100" dir="2700000" algn="tl">
                    <a:srgbClr val="000000">
                      <a:alpha val="43137"/>
                    </a:srgbClr>
                  </a:outerShdw>
                </a:effectLst>
              </a:rPr>
              <a:t>8 New Bond Street</a:t>
            </a:r>
          </a:p>
          <a:p>
            <a:pPr algn="ctr"/>
            <a:r>
              <a:rPr lang="en-US" sz="2800" dirty="0" smtClean="0">
                <a:solidFill>
                  <a:srgbClr val="FFFF99"/>
                </a:solidFill>
                <a:effectLst>
                  <a:outerShdw blurRad="38100" dist="38100" dir="2700000" algn="tl">
                    <a:srgbClr val="000000">
                      <a:alpha val="43137"/>
                    </a:srgbClr>
                  </a:outerShdw>
                </a:effectLst>
              </a:rPr>
              <a:t>Worcester, MA 01606</a:t>
            </a:r>
          </a:p>
          <a:p>
            <a:pPr algn="ctr"/>
            <a:r>
              <a:rPr lang="en-US" sz="2800" dirty="0" smtClean="0">
                <a:solidFill>
                  <a:srgbClr val="FFFF99"/>
                </a:solidFill>
                <a:effectLst>
                  <a:outerShdw blurRad="38100" dist="38100" dir="2700000" algn="tl">
                    <a:srgbClr val="000000">
                      <a:alpha val="43137"/>
                    </a:srgbClr>
                  </a:outerShdw>
                </a:effectLst>
              </a:rPr>
              <a:t>Attention: Barbara Kickham</a:t>
            </a:r>
            <a:endParaRPr lang="en-US" sz="2800" dirty="0">
              <a:solidFill>
                <a:srgbClr val="FFFF9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4</a:t>
            </a:fld>
            <a:endParaRPr lang="en-US"/>
          </a:p>
        </p:txBody>
      </p:sp>
      <p:sp>
        <p:nvSpPr>
          <p:cNvPr id="4" name="TextBox 3"/>
          <p:cNvSpPr txBox="1"/>
          <p:nvPr/>
        </p:nvSpPr>
        <p:spPr>
          <a:xfrm>
            <a:off x="5486400" y="914400"/>
            <a:ext cx="3657600" cy="6001643"/>
          </a:xfrm>
          <a:prstGeom prst="rect">
            <a:avLst/>
          </a:prstGeom>
          <a:noFill/>
        </p:spPr>
        <p:txBody>
          <a:bodyPr wrap="square" rtlCol="0">
            <a:spAutoFit/>
          </a:bodyPr>
          <a:lstStyle/>
          <a:p>
            <a:r>
              <a:rPr lang="en-US" sz="2400" dirty="0" smtClean="0"/>
              <a:t>Integrates data on water quality with nutrient loading and hydrodynamics</a:t>
            </a:r>
          </a:p>
          <a:p>
            <a:endParaRPr lang="en-US" sz="2400" dirty="0" smtClean="0"/>
          </a:p>
          <a:p>
            <a:r>
              <a:rPr lang="en-US" sz="2400" dirty="0"/>
              <a:t>Data collected: </a:t>
            </a:r>
          </a:p>
          <a:p>
            <a:r>
              <a:rPr lang="en-US" sz="2400" dirty="0" smtClean="0"/>
              <a:t>2003-2005, 2010, 2012</a:t>
            </a:r>
            <a:endParaRPr lang="en-US" sz="2400" dirty="0"/>
          </a:p>
          <a:p>
            <a:endParaRPr lang="en-US" sz="2400" dirty="0" smtClean="0"/>
          </a:p>
          <a:p>
            <a:r>
              <a:rPr lang="en-US" sz="2400" dirty="0" smtClean="0"/>
              <a:t>SMAST completed Technical Report in 2015</a:t>
            </a:r>
          </a:p>
          <a:p>
            <a:endParaRPr lang="en-US" sz="2400" dirty="0" smtClean="0"/>
          </a:p>
          <a:p>
            <a:r>
              <a:rPr lang="en-US" sz="2400" dirty="0" smtClean="0"/>
              <a:t>Technical Report becomes basis for TMDL</a:t>
            </a:r>
          </a:p>
          <a:p>
            <a:endParaRPr lang="en-US" sz="2400" dirty="0" smtClean="0"/>
          </a:p>
        </p:txBody>
      </p:sp>
      <p:sp>
        <p:nvSpPr>
          <p:cNvPr id="6" name="TextBox 5"/>
          <p:cNvSpPr txBox="1"/>
          <p:nvPr/>
        </p:nvSpPr>
        <p:spPr>
          <a:xfrm>
            <a:off x="1066800" y="82717"/>
            <a:ext cx="7104637" cy="646331"/>
          </a:xfrm>
          <a:prstGeom prst="rect">
            <a:avLst/>
          </a:prstGeom>
          <a:noFill/>
        </p:spPr>
        <p:txBody>
          <a:bodyPr wrap="none" rtlCol="0">
            <a:spAutoFit/>
          </a:bodyPr>
          <a:lstStyle/>
          <a:p>
            <a:r>
              <a:rPr lang="en-US" sz="3600" dirty="0" smtClean="0"/>
              <a:t>Massachusetts Estuary Project</a:t>
            </a:r>
            <a:endParaRPr lang="en-US"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29048"/>
            <a:ext cx="4157799" cy="624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33000"/>
                    </a14:imgEffect>
                    <a14:imgEffect>
                      <a14:brightnessContrast bright="20000" contrast="-40000"/>
                    </a14:imgEffect>
                  </a14:imgLayer>
                </a14:imgProps>
              </a:ext>
            </a:extLst>
          </a:blip>
          <a:srcRect/>
          <a:stretch>
            <a:fillRect/>
          </a:stretch>
        </p:blipFill>
        <p:spPr bwMode="auto">
          <a:xfrm>
            <a:off x="-1058" y="0"/>
            <a:ext cx="9144000" cy="6858000"/>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C79B207C-9AB7-4A42-BF05-3FB92004A0E3}" type="slidenum">
              <a:rPr lang="en-US" smtClean="0"/>
              <a:pPr/>
              <a:t>5</a:t>
            </a:fld>
            <a:endParaRPr lang="en-US" dirty="0"/>
          </a:p>
        </p:txBody>
      </p:sp>
      <p:sp>
        <p:nvSpPr>
          <p:cNvPr id="4" name="TextBox 3"/>
          <p:cNvSpPr txBox="1"/>
          <p:nvPr/>
        </p:nvSpPr>
        <p:spPr>
          <a:xfrm>
            <a:off x="571500" y="381000"/>
            <a:ext cx="8001000" cy="707886"/>
          </a:xfrm>
          <a:prstGeom prst="rect">
            <a:avLst/>
          </a:prstGeom>
          <a:noFill/>
        </p:spPr>
        <p:txBody>
          <a:bodyPr wrap="square" rtlCol="0">
            <a:spAutoFit/>
          </a:bodyPr>
          <a:lstStyle/>
          <a:p>
            <a:pPr algn="ctr"/>
            <a:r>
              <a:rPr lang="en-US" sz="4000" b="1" dirty="0" smtClean="0"/>
              <a:t>MEP</a:t>
            </a:r>
            <a:r>
              <a:rPr lang="en-US" sz="4000" b="1" dirty="0" smtClean="0">
                <a:solidFill>
                  <a:schemeClr val="bg1"/>
                </a:solidFill>
              </a:rPr>
              <a:t> </a:t>
            </a:r>
            <a:r>
              <a:rPr lang="en-US" sz="4000" b="1" dirty="0" smtClean="0"/>
              <a:t>Goals</a:t>
            </a:r>
            <a:endParaRPr lang="en-US" sz="4000" b="1" dirty="0"/>
          </a:p>
        </p:txBody>
      </p:sp>
      <p:sp>
        <p:nvSpPr>
          <p:cNvPr id="5" name="TextBox 4"/>
          <p:cNvSpPr txBox="1"/>
          <p:nvPr/>
        </p:nvSpPr>
        <p:spPr>
          <a:xfrm>
            <a:off x="303742" y="2438400"/>
            <a:ext cx="8534400" cy="1569660"/>
          </a:xfrm>
          <a:prstGeom prst="rect">
            <a:avLst/>
          </a:prstGeom>
          <a:solidFill>
            <a:schemeClr val="bg1"/>
          </a:solidFill>
        </p:spPr>
        <p:txBody>
          <a:bodyPr wrap="square" rtlCol="0">
            <a:spAutoFit/>
          </a:bodyPr>
          <a:lstStyle/>
          <a:p>
            <a:r>
              <a:rPr lang="en-US" sz="3200" b="1" u="sng" dirty="0" smtClean="0"/>
              <a:t>Determine:   </a:t>
            </a:r>
            <a:r>
              <a:rPr lang="en-US" sz="3200" dirty="0" smtClean="0"/>
              <a:t>Nitrogen Loading Limits that are specific to individual estuarine systems in Southeastern Massachusetts</a:t>
            </a:r>
            <a:endParaRPr lang="en-US" sz="3200" dirty="0"/>
          </a:p>
        </p:txBody>
      </p:sp>
      <p:sp>
        <p:nvSpPr>
          <p:cNvPr id="6" name="TextBox 5"/>
          <p:cNvSpPr txBox="1"/>
          <p:nvPr/>
        </p:nvSpPr>
        <p:spPr>
          <a:xfrm>
            <a:off x="303742" y="4495800"/>
            <a:ext cx="7924800" cy="1077218"/>
          </a:xfrm>
          <a:prstGeom prst="rect">
            <a:avLst/>
          </a:prstGeom>
          <a:solidFill>
            <a:schemeClr val="bg1"/>
          </a:solidFill>
        </p:spPr>
        <p:txBody>
          <a:bodyPr wrap="square" rtlCol="0">
            <a:spAutoFit/>
          </a:bodyPr>
          <a:lstStyle/>
          <a:p>
            <a:r>
              <a:rPr lang="en-US" sz="3200" b="1" u="sng" dirty="0" smtClean="0"/>
              <a:t>Provide:  </a:t>
            </a:r>
            <a:r>
              <a:rPr lang="en-US" sz="3200" dirty="0" smtClean="0"/>
              <a:t>Nitrogen Management Strategies to achieve these limits</a:t>
            </a:r>
            <a:endParaRPr lang="en-US" sz="3200" dirty="0"/>
          </a:p>
        </p:txBody>
      </p:sp>
    </p:spTree>
    <p:extLst>
      <p:ext uri="{BB962C8B-B14F-4D97-AF65-F5344CB8AC3E}">
        <p14:creationId xmlns:p14="http://schemas.microsoft.com/office/powerpoint/2010/main" val="2384022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pPr>
              <a:defRPr/>
            </a:pPr>
            <a:fld id="{CD5214AD-223D-42AD-9CE7-8A38BC2B9487}" type="slidenum">
              <a:rPr lang="en-US"/>
              <a:pPr>
                <a:defRPr/>
              </a:pPr>
              <a:t>6</a:t>
            </a:fld>
            <a:endParaRPr lang="en-US"/>
          </a:p>
        </p:txBody>
      </p:sp>
      <p:sp>
        <p:nvSpPr>
          <p:cNvPr id="12291" name="Rectangle 2"/>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r>
              <a:rPr lang="en-US" sz="3600" b="1" dirty="0" smtClean="0">
                <a:solidFill>
                  <a:schemeClr val="tx2"/>
                </a:solidFill>
                <a:latin typeface="Arial" charset="0"/>
              </a:rPr>
              <a:t>The Process</a:t>
            </a:r>
            <a:endParaRPr lang="en-US" sz="3600" b="1" dirty="0">
              <a:solidFill>
                <a:schemeClr val="tx2"/>
              </a:solidFill>
              <a:latin typeface="Arial" charset="0"/>
            </a:endParaRPr>
          </a:p>
        </p:txBody>
      </p:sp>
      <p:sp>
        <p:nvSpPr>
          <p:cNvPr id="12292" name="Text Box 3"/>
          <p:cNvSpPr txBox="1">
            <a:spLocks noChangeArrowheads="1"/>
          </p:cNvSpPr>
          <p:nvPr/>
        </p:nvSpPr>
        <p:spPr bwMode="auto">
          <a:xfrm>
            <a:off x="4648200" y="1600200"/>
            <a:ext cx="2743200" cy="2308324"/>
          </a:xfrm>
          <a:prstGeom prst="rect">
            <a:avLst/>
          </a:prstGeom>
          <a:solidFill>
            <a:srgbClr val="FFFF00">
              <a:alpha val="50195"/>
            </a:srgbClr>
          </a:solidFill>
          <a:ln w="12700">
            <a:solidFill>
              <a:schemeClr val="tx1"/>
            </a:solidFill>
            <a:miter lim="800000"/>
            <a:headEnd/>
            <a:tailEnd/>
          </a:ln>
        </p:spPr>
        <p:txBody>
          <a:bodyPr>
            <a:spAutoFit/>
          </a:bodyPr>
          <a:lstStyle/>
          <a:p>
            <a:pPr>
              <a:spcBef>
                <a:spcPct val="50000"/>
              </a:spcBef>
            </a:pPr>
            <a:r>
              <a:rPr lang="en-US" dirty="0">
                <a:solidFill>
                  <a:srgbClr val="000000"/>
                </a:solidFill>
                <a:latin typeface="Arial" charset="0"/>
              </a:rPr>
              <a:t>Linked Model &amp; Report:</a:t>
            </a:r>
          </a:p>
          <a:p>
            <a:pPr lvl="1">
              <a:spcBef>
                <a:spcPct val="50000"/>
              </a:spcBef>
            </a:pPr>
            <a:r>
              <a:rPr lang="en-US" dirty="0" smtClean="0">
                <a:solidFill>
                  <a:srgbClr val="000000"/>
                </a:solidFill>
                <a:latin typeface="Arial" charset="0"/>
              </a:rPr>
              <a:t>Hydrodynamic Model</a:t>
            </a:r>
          </a:p>
          <a:p>
            <a:pPr lvl="1">
              <a:spcBef>
                <a:spcPct val="50000"/>
              </a:spcBef>
            </a:pPr>
            <a:r>
              <a:rPr lang="en-US" dirty="0" smtClean="0">
                <a:solidFill>
                  <a:srgbClr val="000000"/>
                </a:solidFill>
                <a:latin typeface="Arial" charset="0"/>
              </a:rPr>
              <a:t>Nitrogen </a:t>
            </a:r>
            <a:r>
              <a:rPr lang="en-US" dirty="0">
                <a:solidFill>
                  <a:srgbClr val="000000"/>
                </a:solidFill>
                <a:latin typeface="Arial" charset="0"/>
              </a:rPr>
              <a:t>Loading</a:t>
            </a:r>
          </a:p>
          <a:p>
            <a:pPr lvl="1">
              <a:spcBef>
                <a:spcPct val="50000"/>
              </a:spcBef>
            </a:pPr>
            <a:r>
              <a:rPr lang="en-US" dirty="0" smtClean="0">
                <a:solidFill>
                  <a:srgbClr val="000000"/>
                </a:solidFill>
                <a:latin typeface="Arial" charset="0"/>
              </a:rPr>
              <a:t>Water </a:t>
            </a:r>
            <a:r>
              <a:rPr lang="en-US" dirty="0">
                <a:solidFill>
                  <a:srgbClr val="000000"/>
                </a:solidFill>
                <a:latin typeface="Arial" charset="0"/>
              </a:rPr>
              <a:t>Quality Model</a:t>
            </a:r>
          </a:p>
          <a:p>
            <a:pPr lvl="1">
              <a:spcBef>
                <a:spcPct val="50000"/>
              </a:spcBef>
            </a:pPr>
            <a:r>
              <a:rPr lang="en-US" dirty="0">
                <a:solidFill>
                  <a:srgbClr val="000000"/>
                </a:solidFill>
                <a:latin typeface="Arial" charset="0"/>
              </a:rPr>
              <a:t>Thresholds Analysis</a:t>
            </a:r>
          </a:p>
        </p:txBody>
      </p:sp>
      <p:sp>
        <p:nvSpPr>
          <p:cNvPr id="12293" name="Text Box 4"/>
          <p:cNvSpPr txBox="1">
            <a:spLocks noChangeArrowheads="1"/>
          </p:cNvSpPr>
          <p:nvPr/>
        </p:nvSpPr>
        <p:spPr bwMode="auto">
          <a:xfrm>
            <a:off x="304800" y="2286000"/>
            <a:ext cx="2362200" cy="714375"/>
          </a:xfrm>
          <a:prstGeom prst="rect">
            <a:avLst/>
          </a:prstGeom>
          <a:solidFill>
            <a:srgbClr val="FFFF00">
              <a:alpha val="50195"/>
            </a:srgbClr>
          </a:solidFill>
          <a:ln w="12700">
            <a:solidFill>
              <a:schemeClr val="tx1"/>
            </a:solidFill>
            <a:miter lim="800000"/>
            <a:headEnd/>
            <a:tailEnd/>
          </a:ln>
        </p:spPr>
        <p:txBody>
          <a:bodyPr wrap="square">
            <a:spAutoFit/>
          </a:bodyPr>
          <a:lstStyle/>
          <a:p>
            <a:pPr>
              <a:spcBef>
                <a:spcPct val="50000"/>
              </a:spcBef>
            </a:pPr>
            <a:r>
              <a:rPr lang="en-US" sz="2000" dirty="0">
                <a:solidFill>
                  <a:srgbClr val="000000"/>
                </a:solidFill>
                <a:latin typeface="Arial" charset="0"/>
              </a:rPr>
              <a:t>Watershed </a:t>
            </a:r>
            <a:r>
              <a:rPr lang="en-US" sz="2000" dirty="0" smtClean="0">
                <a:solidFill>
                  <a:srgbClr val="000000"/>
                </a:solidFill>
                <a:latin typeface="Arial" charset="0"/>
              </a:rPr>
              <a:t>Delineation </a:t>
            </a:r>
            <a:endParaRPr lang="en-US" sz="2000" dirty="0">
              <a:solidFill>
                <a:srgbClr val="000000"/>
              </a:solidFill>
              <a:latin typeface="Arial" charset="0"/>
            </a:endParaRPr>
          </a:p>
        </p:txBody>
      </p:sp>
      <p:sp>
        <p:nvSpPr>
          <p:cNvPr id="12294" name="Text Box 5"/>
          <p:cNvSpPr txBox="1">
            <a:spLocks noChangeArrowheads="1"/>
          </p:cNvSpPr>
          <p:nvPr/>
        </p:nvSpPr>
        <p:spPr bwMode="auto">
          <a:xfrm>
            <a:off x="381000" y="3276600"/>
            <a:ext cx="2209800" cy="409575"/>
          </a:xfrm>
          <a:prstGeom prst="rect">
            <a:avLst/>
          </a:prstGeom>
          <a:solidFill>
            <a:srgbClr val="FFFF00">
              <a:alpha val="50195"/>
            </a:srgbClr>
          </a:solidFill>
          <a:ln w="12700">
            <a:solidFill>
              <a:schemeClr val="tx1"/>
            </a:solidFill>
            <a:miter lim="800000"/>
            <a:headEnd/>
            <a:tailEnd/>
          </a:ln>
        </p:spPr>
        <p:txBody>
          <a:bodyPr>
            <a:spAutoFit/>
          </a:bodyPr>
          <a:lstStyle/>
          <a:p>
            <a:pPr>
              <a:spcBef>
                <a:spcPct val="50000"/>
              </a:spcBef>
            </a:pPr>
            <a:r>
              <a:rPr lang="en-US" sz="2000">
                <a:solidFill>
                  <a:srgbClr val="000000"/>
                </a:solidFill>
                <a:latin typeface="Arial" charset="0"/>
              </a:rPr>
              <a:t>Land Use Data</a:t>
            </a:r>
          </a:p>
        </p:txBody>
      </p:sp>
      <p:sp>
        <p:nvSpPr>
          <p:cNvPr id="12295" name="Text Box 6"/>
          <p:cNvSpPr txBox="1">
            <a:spLocks noChangeArrowheads="1"/>
          </p:cNvSpPr>
          <p:nvPr/>
        </p:nvSpPr>
        <p:spPr bwMode="auto">
          <a:xfrm>
            <a:off x="304800" y="1371600"/>
            <a:ext cx="2362200" cy="707886"/>
          </a:xfrm>
          <a:prstGeom prst="rect">
            <a:avLst/>
          </a:prstGeom>
          <a:solidFill>
            <a:srgbClr val="FFFF00">
              <a:alpha val="50195"/>
            </a:srgbClr>
          </a:solidFill>
          <a:ln w="12700">
            <a:solidFill>
              <a:schemeClr val="tx1"/>
            </a:solidFill>
            <a:miter lim="800000"/>
            <a:headEnd/>
            <a:tailEnd/>
          </a:ln>
        </p:spPr>
        <p:txBody>
          <a:bodyPr wrap="square">
            <a:spAutoFit/>
          </a:bodyPr>
          <a:lstStyle/>
          <a:p>
            <a:pPr>
              <a:spcBef>
                <a:spcPct val="50000"/>
              </a:spcBef>
            </a:pPr>
            <a:r>
              <a:rPr lang="en-US" sz="2000" dirty="0" smtClean="0">
                <a:solidFill>
                  <a:srgbClr val="000000"/>
                </a:solidFill>
                <a:latin typeface="Arial" charset="0"/>
              </a:rPr>
              <a:t>Water Quality Data  - min 3 years</a:t>
            </a:r>
            <a:endParaRPr lang="en-US" sz="2000" dirty="0">
              <a:solidFill>
                <a:srgbClr val="000000"/>
              </a:solidFill>
              <a:latin typeface="Arial" charset="0"/>
            </a:endParaRPr>
          </a:p>
        </p:txBody>
      </p:sp>
      <p:sp>
        <p:nvSpPr>
          <p:cNvPr id="12296" name="Text Box 7"/>
          <p:cNvSpPr txBox="1">
            <a:spLocks noChangeArrowheads="1"/>
          </p:cNvSpPr>
          <p:nvPr/>
        </p:nvSpPr>
        <p:spPr bwMode="auto">
          <a:xfrm>
            <a:off x="5194300" y="4343400"/>
            <a:ext cx="2209800" cy="835025"/>
          </a:xfrm>
          <a:prstGeom prst="rect">
            <a:avLst/>
          </a:prstGeom>
          <a:solidFill>
            <a:srgbClr val="FFFF00">
              <a:alpha val="50195"/>
            </a:srgbClr>
          </a:solidFill>
          <a:ln w="12700">
            <a:solidFill>
              <a:schemeClr val="tx1"/>
            </a:solidFill>
            <a:miter lim="800000"/>
            <a:headEnd/>
            <a:tailEnd/>
          </a:ln>
        </p:spPr>
        <p:txBody>
          <a:bodyPr>
            <a:spAutoFit/>
          </a:bodyPr>
          <a:lstStyle/>
          <a:p>
            <a:pPr>
              <a:spcBef>
                <a:spcPct val="50000"/>
              </a:spcBef>
            </a:pPr>
            <a:r>
              <a:rPr lang="en-US" sz="2400">
                <a:solidFill>
                  <a:srgbClr val="000000"/>
                </a:solidFill>
                <a:latin typeface="Arial" charset="0"/>
              </a:rPr>
              <a:t>TMDL Development</a:t>
            </a:r>
          </a:p>
        </p:txBody>
      </p:sp>
      <p:sp>
        <p:nvSpPr>
          <p:cNvPr id="12297" name="Text Box 8"/>
          <p:cNvSpPr txBox="1">
            <a:spLocks noChangeArrowheads="1"/>
          </p:cNvSpPr>
          <p:nvPr/>
        </p:nvSpPr>
        <p:spPr bwMode="auto">
          <a:xfrm>
            <a:off x="1384300" y="4114800"/>
            <a:ext cx="1676400" cy="1565275"/>
          </a:xfrm>
          <a:prstGeom prst="rect">
            <a:avLst/>
          </a:prstGeom>
          <a:solidFill>
            <a:srgbClr val="FFFF00">
              <a:alpha val="50195"/>
            </a:srgbClr>
          </a:solidFill>
          <a:ln w="12700">
            <a:solidFill>
              <a:schemeClr val="tx1"/>
            </a:solidFill>
            <a:miter lim="800000"/>
            <a:headEnd/>
            <a:tailEnd/>
          </a:ln>
        </p:spPr>
        <p:txBody>
          <a:bodyPr>
            <a:spAutoFit/>
          </a:bodyPr>
          <a:lstStyle/>
          <a:p>
            <a:pPr>
              <a:spcBef>
                <a:spcPct val="50000"/>
              </a:spcBef>
            </a:pPr>
            <a:r>
              <a:rPr lang="en-US" sz="2400">
                <a:solidFill>
                  <a:srgbClr val="000000"/>
                </a:solidFill>
                <a:latin typeface="Arial" charset="0"/>
              </a:rPr>
              <a:t>CWMP &amp; more model runs</a:t>
            </a:r>
          </a:p>
        </p:txBody>
      </p:sp>
      <p:sp>
        <p:nvSpPr>
          <p:cNvPr id="12298" name="Line 9"/>
          <p:cNvSpPr>
            <a:spLocks noChangeShapeType="1"/>
          </p:cNvSpPr>
          <p:nvPr/>
        </p:nvSpPr>
        <p:spPr bwMode="auto">
          <a:xfrm>
            <a:off x="1295400" y="2971800"/>
            <a:ext cx="0" cy="381000"/>
          </a:xfrm>
          <a:prstGeom prst="line">
            <a:avLst/>
          </a:prstGeom>
          <a:noFill/>
          <a:ln w="9525">
            <a:solidFill>
              <a:schemeClr val="tx1"/>
            </a:solidFill>
            <a:round/>
            <a:headEnd/>
            <a:tailEnd/>
          </a:ln>
        </p:spPr>
        <p:txBody>
          <a:bodyPr/>
          <a:lstStyle/>
          <a:p>
            <a:endParaRPr lang="en-US"/>
          </a:p>
        </p:txBody>
      </p:sp>
      <p:sp>
        <p:nvSpPr>
          <p:cNvPr id="12299" name="Line 10"/>
          <p:cNvSpPr>
            <a:spLocks noChangeShapeType="1"/>
          </p:cNvSpPr>
          <p:nvPr/>
        </p:nvSpPr>
        <p:spPr bwMode="auto">
          <a:xfrm>
            <a:off x="1295400" y="1981200"/>
            <a:ext cx="0" cy="304800"/>
          </a:xfrm>
          <a:prstGeom prst="line">
            <a:avLst/>
          </a:prstGeom>
          <a:noFill/>
          <a:ln w="9525">
            <a:solidFill>
              <a:schemeClr val="tx1"/>
            </a:solidFill>
            <a:round/>
            <a:headEnd/>
            <a:tailEnd/>
          </a:ln>
        </p:spPr>
        <p:txBody>
          <a:bodyPr/>
          <a:lstStyle/>
          <a:p>
            <a:endParaRPr lang="en-US"/>
          </a:p>
        </p:txBody>
      </p:sp>
      <p:sp>
        <p:nvSpPr>
          <p:cNvPr id="12300" name="AutoShape 11"/>
          <p:cNvSpPr>
            <a:spLocks noChangeArrowheads="1"/>
          </p:cNvSpPr>
          <p:nvPr/>
        </p:nvSpPr>
        <p:spPr bwMode="auto">
          <a:xfrm>
            <a:off x="7924800" y="2438400"/>
            <a:ext cx="838200" cy="2438400"/>
          </a:xfrm>
          <a:prstGeom prst="curvedLeftArrow">
            <a:avLst>
              <a:gd name="adj1" fmla="val 58182"/>
              <a:gd name="adj2" fmla="val 116364"/>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12301" name="AutoShape 12"/>
          <p:cNvSpPr>
            <a:spLocks noChangeArrowheads="1"/>
          </p:cNvSpPr>
          <p:nvPr/>
        </p:nvSpPr>
        <p:spPr bwMode="auto">
          <a:xfrm>
            <a:off x="3200400" y="4572000"/>
            <a:ext cx="1676400" cy="609600"/>
          </a:xfrm>
          <a:prstGeom prst="leftArrow">
            <a:avLst>
              <a:gd name="adj1" fmla="val 50000"/>
              <a:gd name="adj2" fmla="val 68750"/>
            </a:avLst>
          </a:prstGeom>
          <a:solidFill>
            <a:srgbClr val="FF0000"/>
          </a:solidFill>
          <a:ln w="9525">
            <a:solidFill>
              <a:schemeClr val="tx1"/>
            </a:solidFill>
            <a:miter lim="800000"/>
            <a:headEnd/>
            <a:tailEnd/>
          </a:ln>
        </p:spPr>
        <p:txBody>
          <a:bodyPr wrap="none" anchor="ctr"/>
          <a:lstStyle/>
          <a:p>
            <a:endParaRPr lang="en-US"/>
          </a:p>
        </p:txBody>
      </p:sp>
      <p:sp>
        <p:nvSpPr>
          <p:cNvPr id="12302" name="AutoShape 13"/>
          <p:cNvSpPr>
            <a:spLocks noChangeArrowheads="1"/>
          </p:cNvSpPr>
          <p:nvPr/>
        </p:nvSpPr>
        <p:spPr bwMode="auto">
          <a:xfrm>
            <a:off x="2895600" y="2057400"/>
            <a:ext cx="1295400" cy="838200"/>
          </a:xfrm>
          <a:prstGeom prst="rightArrow">
            <a:avLst>
              <a:gd name="adj1" fmla="val 50000"/>
              <a:gd name="adj2" fmla="val 38636"/>
            </a:avLst>
          </a:prstGeom>
          <a:solidFill>
            <a:srgbClr val="FF0000"/>
          </a:solidFill>
          <a:ln w="9525">
            <a:solidFill>
              <a:schemeClr val="tx1"/>
            </a:solidFill>
            <a:miter lim="800000"/>
            <a:headEnd/>
            <a:tailEnd/>
          </a:ln>
        </p:spPr>
        <p:txBody>
          <a:bodyPr wrap="none" anchor="ctr"/>
          <a:lstStyle/>
          <a:p>
            <a:endParaRPr lang="en-US"/>
          </a:p>
        </p:txBody>
      </p:sp>
      <p:sp>
        <p:nvSpPr>
          <p:cNvPr id="12303" name="Text Box 14"/>
          <p:cNvSpPr txBox="1">
            <a:spLocks noChangeArrowheads="1"/>
          </p:cNvSpPr>
          <p:nvPr/>
        </p:nvSpPr>
        <p:spPr bwMode="auto">
          <a:xfrm>
            <a:off x="2370138" y="5791200"/>
            <a:ext cx="3962400" cy="592138"/>
          </a:xfrm>
          <a:prstGeom prst="rect">
            <a:avLst/>
          </a:prstGeom>
          <a:solidFill>
            <a:srgbClr val="FFFF00">
              <a:alpha val="50195"/>
            </a:srgbClr>
          </a:solidFill>
          <a:ln w="12700">
            <a:solidFill>
              <a:schemeClr val="tx1"/>
            </a:solidFill>
            <a:miter lim="800000"/>
            <a:headEnd/>
            <a:tailEnd/>
          </a:ln>
        </p:spPr>
        <p:txBody>
          <a:bodyPr>
            <a:spAutoFit/>
          </a:bodyPr>
          <a:lstStyle/>
          <a:p>
            <a:pPr algn="ctr">
              <a:spcBef>
                <a:spcPct val="50000"/>
              </a:spcBef>
            </a:pPr>
            <a:r>
              <a:rPr lang="en-US" sz="3200" b="1" dirty="0">
                <a:solidFill>
                  <a:srgbClr val="000000"/>
                </a:solidFill>
                <a:latin typeface="Arial" charset="0"/>
              </a:rPr>
              <a:t>Implementation!</a:t>
            </a:r>
          </a:p>
        </p:txBody>
      </p:sp>
      <p:sp>
        <p:nvSpPr>
          <p:cNvPr id="12304" name="AutoShape 15"/>
          <p:cNvSpPr>
            <a:spLocks noChangeArrowheads="1"/>
          </p:cNvSpPr>
          <p:nvPr/>
        </p:nvSpPr>
        <p:spPr bwMode="auto">
          <a:xfrm>
            <a:off x="762000" y="4648200"/>
            <a:ext cx="457200" cy="1828800"/>
          </a:xfrm>
          <a:prstGeom prst="curvedRightArrow">
            <a:avLst>
              <a:gd name="adj1" fmla="val 80000"/>
              <a:gd name="adj2" fmla="val 160000"/>
              <a:gd name="adj3" fmla="val 33333"/>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CFF">
            <a:alpha val="37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7</a:t>
            </a:fld>
            <a:endParaRPr lang="en-US"/>
          </a:p>
        </p:txBody>
      </p:sp>
      <p:sp>
        <p:nvSpPr>
          <p:cNvPr id="4" name="TextBox 3"/>
          <p:cNvSpPr txBox="1"/>
          <p:nvPr/>
        </p:nvSpPr>
        <p:spPr>
          <a:xfrm>
            <a:off x="914400" y="228600"/>
            <a:ext cx="7620000" cy="1200329"/>
          </a:xfrm>
          <a:prstGeom prst="rect">
            <a:avLst/>
          </a:prstGeom>
          <a:noFill/>
        </p:spPr>
        <p:txBody>
          <a:bodyPr wrap="square" rtlCol="0">
            <a:spAutoFit/>
          </a:bodyPr>
          <a:lstStyle/>
          <a:p>
            <a:pPr algn="ctr"/>
            <a:r>
              <a:rPr lang="en-US" sz="3600" b="1" dirty="0" smtClean="0"/>
              <a:t>Tech Report Characterizes Present Conditions</a:t>
            </a:r>
            <a:endParaRPr lang="en-US" sz="3600" b="1" dirty="0"/>
          </a:p>
        </p:txBody>
      </p:sp>
      <p:sp>
        <p:nvSpPr>
          <p:cNvPr id="5" name="Rectangle 4"/>
          <p:cNvSpPr/>
          <p:nvPr/>
        </p:nvSpPr>
        <p:spPr>
          <a:xfrm>
            <a:off x="-228600" y="1447288"/>
            <a:ext cx="3505200" cy="5410712"/>
          </a:xfrm>
          <a:prstGeom prst="rect">
            <a:avLst/>
          </a:prstGeom>
        </p:spPr>
        <p:txBody>
          <a:bodyPr wrap="square">
            <a:spAutoFit/>
          </a:bodyPr>
          <a:lstStyle/>
          <a:p>
            <a:pPr lvl="1">
              <a:lnSpc>
                <a:spcPct val="90000"/>
              </a:lnSpc>
              <a:buFont typeface="Wingdings" pitchFamily="2" charset="2"/>
              <a:buChar char="Ø"/>
            </a:pPr>
            <a:r>
              <a:rPr lang="en-US" sz="2400" b="1" dirty="0" smtClean="0"/>
              <a:t>Nitrogen Loading to Groundwater</a:t>
            </a:r>
          </a:p>
          <a:p>
            <a:pPr>
              <a:lnSpc>
                <a:spcPct val="90000"/>
              </a:lnSpc>
            </a:pPr>
            <a:endParaRPr lang="en-US" sz="2400" b="1" dirty="0" smtClean="0"/>
          </a:p>
          <a:p>
            <a:pPr lvl="1">
              <a:lnSpc>
                <a:spcPct val="90000"/>
              </a:lnSpc>
              <a:buFont typeface="Wingdings" pitchFamily="2" charset="2"/>
              <a:buChar char="Ø"/>
            </a:pPr>
            <a:r>
              <a:rPr lang="en-US" sz="2400" b="1" dirty="0" smtClean="0"/>
              <a:t>Groundwater Flow to Estuaries</a:t>
            </a:r>
          </a:p>
          <a:p>
            <a:pPr>
              <a:lnSpc>
                <a:spcPct val="90000"/>
              </a:lnSpc>
              <a:buFont typeface="Wingdings" pitchFamily="2" charset="2"/>
              <a:buChar char="Ø"/>
            </a:pPr>
            <a:endParaRPr lang="en-US" sz="2400" b="1" dirty="0" smtClean="0"/>
          </a:p>
          <a:p>
            <a:pPr lvl="1">
              <a:lnSpc>
                <a:spcPct val="90000"/>
              </a:lnSpc>
              <a:buFont typeface="Wingdings" pitchFamily="2" charset="2"/>
              <a:buChar char="Ø"/>
            </a:pPr>
            <a:r>
              <a:rPr lang="en-US" sz="2400" b="1" dirty="0" smtClean="0"/>
              <a:t>Estuary Circulation, Tides &amp; Currents</a:t>
            </a:r>
          </a:p>
          <a:p>
            <a:pPr>
              <a:lnSpc>
                <a:spcPct val="90000"/>
              </a:lnSpc>
              <a:buFont typeface="Wingdings" pitchFamily="2" charset="2"/>
              <a:buChar char="Ø"/>
            </a:pPr>
            <a:endParaRPr lang="en-US" sz="2400" b="1" dirty="0" smtClean="0"/>
          </a:p>
          <a:p>
            <a:pPr lvl="1">
              <a:lnSpc>
                <a:spcPct val="90000"/>
              </a:lnSpc>
              <a:buFont typeface="Wingdings" pitchFamily="2" charset="2"/>
              <a:buChar char="Ø"/>
            </a:pPr>
            <a:r>
              <a:rPr lang="en-US" sz="2400" b="1" dirty="0" smtClean="0"/>
              <a:t>Nitrogen Concentrations in Estuaries</a:t>
            </a:r>
          </a:p>
          <a:p>
            <a:pPr lvl="1">
              <a:lnSpc>
                <a:spcPct val="90000"/>
              </a:lnSpc>
              <a:buFont typeface="Wingdings" pitchFamily="2" charset="2"/>
              <a:buChar char="Ø"/>
            </a:pPr>
            <a:endParaRPr lang="en-US" sz="2400" b="1" dirty="0" smtClean="0"/>
          </a:p>
          <a:p>
            <a:pPr lvl="1">
              <a:lnSpc>
                <a:spcPct val="90000"/>
              </a:lnSpc>
              <a:buFont typeface="Wingdings" pitchFamily="2" charset="2"/>
              <a:buChar char="Ø"/>
            </a:pPr>
            <a:r>
              <a:rPr lang="en-US" sz="2400" b="1" dirty="0" smtClean="0"/>
              <a:t>Estuary Habitat Health</a:t>
            </a:r>
            <a:endParaRPr lang="en-US" sz="2400" b="1" dirty="0"/>
          </a:p>
        </p:txBody>
      </p:sp>
      <p:sp>
        <p:nvSpPr>
          <p:cNvPr id="3" name="AutoShape 4" descr="Image result for tisbury great pond opening 20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tisbury great pond opening 201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tisbury great pond opening 201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tisbury great pond opening 2017"/>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Image result for tisbury great pond opening 2017"/>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Image result for tisbury great pond opening 2017"/>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Image result for chilmark pond"/>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Image result for chilmark pond"/>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Image result for chilmark pond"/>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109432"/>
            <a:ext cx="3429000" cy="228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686" y="1376190"/>
            <a:ext cx="3554453" cy="266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 y="32767"/>
            <a:ext cx="9112038" cy="682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C79B207C-9AB7-4A42-BF05-3FB92004A0E3}" type="slidenum">
              <a:rPr lang="en-US" smtClean="0"/>
              <a:pPr/>
              <a:t>8</a:t>
            </a:fld>
            <a:endParaRPr lang="en-US"/>
          </a:p>
        </p:txBody>
      </p:sp>
      <p:sp>
        <p:nvSpPr>
          <p:cNvPr id="4" name="Rectangle 3"/>
          <p:cNvSpPr/>
          <p:nvPr/>
        </p:nvSpPr>
        <p:spPr>
          <a:xfrm>
            <a:off x="152400" y="381000"/>
            <a:ext cx="8839200" cy="5016758"/>
          </a:xfrm>
          <a:prstGeom prst="rect">
            <a:avLst/>
          </a:prstGeom>
        </p:spPr>
        <p:txBody>
          <a:bodyPr wrap="square">
            <a:spAutoFit/>
          </a:bodyPr>
          <a:lstStyle/>
          <a:p>
            <a:pPr algn="ctr"/>
            <a:r>
              <a:rPr lang="en-US" sz="4000" b="1" dirty="0"/>
              <a:t>SMAST’s Linked Model </a:t>
            </a:r>
            <a:r>
              <a:rPr lang="en-US" sz="4000" b="1" dirty="0" smtClean="0"/>
              <a:t>Establishes </a:t>
            </a:r>
            <a:r>
              <a:rPr lang="en-US" sz="4000" b="1" dirty="0"/>
              <a:t>Target </a:t>
            </a:r>
            <a:r>
              <a:rPr lang="en-US" sz="4000" b="1" dirty="0" smtClean="0"/>
              <a:t>Threshold Nitrogen Concentration: </a:t>
            </a:r>
          </a:p>
          <a:p>
            <a:pPr algn="ctr"/>
            <a:endParaRPr lang="en-US" sz="4000" b="1" dirty="0" smtClean="0">
              <a:effectLst>
                <a:outerShdw blurRad="38100" dist="38100" dir="2700000" algn="tl">
                  <a:srgbClr val="000000">
                    <a:alpha val="43137"/>
                  </a:srgbClr>
                </a:outerShdw>
              </a:effectLst>
            </a:endParaRPr>
          </a:p>
          <a:p>
            <a:r>
              <a:rPr lang="en-US" sz="4000" b="1" dirty="0" smtClean="0"/>
              <a:t>	Is the average nitrogen 	concentration in the water 	column that will support the 	habitat quality goal.</a:t>
            </a:r>
            <a:endParaRPr lang="en-US" sz="4000" b="1" dirty="0"/>
          </a:p>
        </p:txBody>
      </p:sp>
      <p:sp>
        <p:nvSpPr>
          <p:cNvPr id="3" name="AutoShape 2" descr="Image result for chilmark pond"/>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9B207C-9AB7-4A42-BF05-3FB92004A0E3}" type="slidenum">
              <a:rPr lang="en-US" smtClean="0"/>
              <a:pPr/>
              <a:t>9</a:t>
            </a:fld>
            <a:endParaRPr lang="en-US"/>
          </a:p>
        </p:txBody>
      </p:sp>
      <p:pic>
        <p:nvPicPr>
          <p:cNvPr id="72706" name="Picture 2"/>
          <p:cNvPicPr>
            <a:picLocks noChangeAspect="1" noChangeArrowheads="1"/>
          </p:cNvPicPr>
          <p:nvPr/>
        </p:nvPicPr>
        <p:blipFill>
          <a:blip r:embed="rId3" cstate="print">
            <a:lum bright="25000"/>
          </a:blip>
          <a:srcRect/>
          <a:stretch>
            <a:fillRect/>
          </a:stretch>
        </p:blipFill>
        <p:spPr bwMode="auto">
          <a:xfrm>
            <a:off x="4724400" y="2422525"/>
            <a:ext cx="5334000" cy="4435475"/>
          </a:xfrm>
          <a:prstGeom prst="rect">
            <a:avLst/>
          </a:prstGeom>
          <a:noFill/>
          <a:ln w="9525">
            <a:noFill/>
            <a:miter lim="800000"/>
            <a:headEnd/>
            <a:tailEnd/>
          </a:ln>
        </p:spPr>
      </p:pic>
      <p:sp>
        <p:nvSpPr>
          <p:cNvPr id="4" name="TextBox 3"/>
          <p:cNvSpPr txBox="1"/>
          <p:nvPr/>
        </p:nvSpPr>
        <p:spPr>
          <a:xfrm>
            <a:off x="1981200" y="304800"/>
            <a:ext cx="4876800" cy="646331"/>
          </a:xfrm>
          <a:prstGeom prst="rect">
            <a:avLst/>
          </a:prstGeom>
          <a:noFill/>
        </p:spPr>
        <p:txBody>
          <a:bodyPr wrap="square" rtlCol="0">
            <a:spAutoFit/>
          </a:bodyPr>
          <a:lstStyle/>
          <a:p>
            <a:pPr algn="ctr"/>
            <a:r>
              <a:rPr lang="en-US" sz="3600" b="1" dirty="0" smtClean="0"/>
              <a:t>Sentinel Station</a:t>
            </a:r>
            <a:endParaRPr lang="en-US" sz="3600" b="1" dirty="0"/>
          </a:p>
        </p:txBody>
      </p:sp>
      <p:sp>
        <p:nvSpPr>
          <p:cNvPr id="5" name="TextBox 4"/>
          <p:cNvSpPr txBox="1"/>
          <p:nvPr/>
        </p:nvSpPr>
        <p:spPr>
          <a:xfrm>
            <a:off x="228600" y="1066800"/>
            <a:ext cx="4495800" cy="6555641"/>
          </a:xfrm>
          <a:prstGeom prst="rect">
            <a:avLst/>
          </a:prstGeom>
          <a:noFill/>
        </p:spPr>
        <p:txBody>
          <a:bodyPr wrap="square" rtlCol="0">
            <a:spAutoFit/>
          </a:bodyPr>
          <a:lstStyle/>
          <a:p>
            <a:pPr>
              <a:buFont typeface="Arial" pitchFamily="34" charset="0"/>
              <a:buChar char="•"/>
            </a:pPr>
            <a:r>
              <a:rPr lang="en-US" sz="2800" b="1" dirty="0" smtClean="0"/>
              <a:t>Located at or near a long term monitoring station</a:t>
            </a:r>
          </a:p>
          <a:p>
            <a:pPr>
              <a:buFont typeface="Arial" pitchFamily="34" charset="0"/>
              <a:buChar char="•"/>
            </a:pPr>
            <a:endParaRPr lang="en-US" sz="2800" b="1" dirty="0" smtClean="0"/>
          </a:p>
          <a:p>
            <a:pPr>
              <a:buFont typeface="Arial" pitchFamily="34" charset="0"/>
              <a:buChar char="•"/>
            </a:pPr>
            <a:r>
              <a:rPr lang="en-US" sz="2800" b="1" dirty="0" smtClean="0"/>
              <a:t>Location based on historic eel grass and </a:t>
            </a:r>
            <a:r>
              <a:rPr lang="en-US" sz="2800" b="1" dirty="0" err="1" smtClean="0"/>
              <a:t>macroinvertebrate</a:t>
            </a:r>
            <a:r>
              <a:rPr lang="en-US" sz="2800" b="1" dirty="0" smtClean="0"/>
              <a:t> information</a:t>
            </a:r>
          </a:p>
          <a:p>
            <a:pPr>
              <a:buFont typeface="Arial" pitchFamily="34" charset="0"/>
              <a:buChar char="•"/>
            </a:pPr>
            <a:endParaRPr lang="en-US" sz="2800" b="1" dirty="0" smtClean="0"/>
          </a:p>
          <a:p>
            <a:pPr>
              <a:buFont typeface="Arial" pitchFamily="34" charset="0"/>
              <a:buChar char="•"/>
            </a:pPr>
            <a:r>
              <a:rPr lang="en-US" sz="2800" b="1" dirty="0" smtClean="0"/>
              <a:t>Target threshold nitrogen concentration applied at sentinel station</a:t>
            </a:r>
            <a:endParaRPr lang="en-US" sz="2800" dirty="0" smtClean="0"/>
          </a:p>
          <a:p>
            <a:pPr>
              <a:buFont typeface="Arial" pitchFamily="34" charset="0"/>
              <a:buChar char="•"/>
            </a:pPr>
            <a:endParaRPr lang="en-US" sz="2800" b="1" dirty="0" smtClean="0"/>
          </a:p>
          <a:p>
            <a:pPr>
              <a:buFont typeface="Arial" pitchFamily="34" charset="0"/>
              <a:buChar char="•"/>
            </a:pPr>
            <a:endParaRPr lang="en-US" sz="2800" b="1"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12833</TotalTime>
  <Words>5201</Words>
  <Application>Microsoft Office PowerPoint</Application>
  <PresentationFormat>On-screen Show (4:3)</PresentationFormat>
  <Paragraphs>577</Paragraphs>
  <Slides>31</Slides>
  <Notes>31</Notes>
  <HiddenSlides>1</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Total Maximum Daily Loads (TMDL) Restoring and Preserving Water Quality through Nitrogen Control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TMDLs for Estuaries?</vt:lpstr>
      <vt:lpstr>PowerPoint Presentation</vt:lpstr>
      <vt:lpstr>PowerPoint Presentation</vt:lpstr>
      <vt:lpstr>PowerPoint Presentation</vt:lpstr>
      <vt:lpstr>PowerPoint Presentation</vt:lpstr>
      <vt:lpstr>PowerPoint Presentation</vt:lpstr>
      <vt:lpstr>Contributions of All Nitrogen Sources to Chilmark Pond Estuarine System</vt:lpstr>
      <vt:lpstr>Present Nitrogen Concentrations and Sentinel Station Target Threshold Nitrogen Concentrations</vt:lpstr>
      <vt:lpstr>The Total Maximum Daily Loads (TMDL)  </vt:lpstr>
      <vt:lpstr>Total Watershed Nitrogen Load, Target Threshold  Load, and Percent Reduction Needed to Meet the Target Threshold Load</vt:lpstr>
      <vt:lpstr>Present Septic System Loads and the Loading Reductions that would be Necessary to Achieve the TMDL by Reducing Septic System Loads Alone</vt:lpstr>
      <vt:lpstr>PowerPoint Presentation</vt:lpstr>
      <vt:lpstr>PowerPoint Presentation</vt:lpstr>
      <vt:lpstr>PowerPoint Presentation</vt:lpstr>
      <vt:lpstr>Planning Approaches</vt:lpstr>
      <vt:lpstr>MassDEP  Implementation Guidance Manual</vt:lpstr>
      <vt:lpstr>PowerPoint Presentation</vt:lpstr>
      <vt:lpstr>Questions/Comments on TMDLs</vt:lpstr>
    </vt:vector>
  </TitlesOfParts>
  <Company>DEP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and Preserving Water Quality in</dc:title>
  <dc:creator>SaKelley</dc:creator>
  <cp:lastModifiedBy>PKellogg</cp:lastModifiedBy>
  <cp:revision>815</cp:revision>
  <cp:lastPrinted>2016-11-18T15:36:14Z</cp:lastPrinted>
  <dcterms:created xsi:type="dcterms:W3CDTF">2010-03-29T13:31:39Z</dcterms:created>
  <dcterms:modified xsi:type="dcterms:W3CDTF">2019-03-22T16:14:10Z</dcterms:modified>
</cp:coreProperties>
</file>